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7" r:id="rId108"/>
    <p:sldId id="338" r:id="rId109"/>
    <p:sldId id="339" r:id="rId110"/>
    <p:sldId id="340" r:id="rId111"/>
    <p:sldId id="341" r:id="rId112"/>
    <p:sldId id="342" r:id="rId113"/>
    <p:sldId id="343" r:id="rId114"/>
    <p:sldId id="344" r:id="rId115"/>
    <p:sldId id="345" r:id="rId116"/>
    <p:sldId id="346" r:id="rId117"/>
    <p:sldId id="347" r:id="rId118"/>
    <p:sldId id="348" r:id="rId119"/>
    <p:sldId id="349" r:id="rId120"/>
    <p:sldId id="350" r:id="rId121"/>
    <p:sldId id="351" r:id="rId122"/>
    <p:sldId id="352" r:id="rId123"/>
    <p:sldId id="353" r:id="rId124"/>
    <p:sldId id="354" r:id="rId125"/>
    <p:sldId id="355" r:id="rId126"/>
    <p:sldId id="356" r:id="rId1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ไอติม" charset="1" panose="00000500000000000000"/>
      <p:regular r:id="rId14"/>
    </p:embeddedFont>
    <p:embeddedFont>
      <p:font typeface="Open Sans Light" charset="1" panose="020B0306030504020204"/>
      <p:regular r:id="rId15"/>
    </p:embeddedFont>
    <p:embeddedFont>
      <p:font typeface="Open Sans Light Bold" charset="1" panose="020B0806030504020204"/>
      <p:regular r:id="rId16"/>
    </p:embeddedFont>
    <p:embeddedFont>
      <p:font typeface="Open Sans Light Italics" charset="1" panose="020B0306030504020204"/>
      <p:regular r:id="rId17"/>
    </p:embeddedFont>
    <p:embeddedFont>
      <p:font typeface="Open Sans Light Bold Italics" charset="1" panose="020B0806030504020204"/>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Montserrat" charset="1" panose="00000500000000000000"/>
      <p:regular r:id="rId23"/>
    </p:embeddedFont>
    <p:embeddedFont>
      <p:font typeface="Montserrat Bold" charset="1" panose="00000600000000000000"/>
      <p:regular r:id="rId24"/>
    </p:embeddedFont>
    <p:embeddedFont>
      <p:font typeface="Montserrat Italics" charset="1" panose="00000500000000000000"/>
      <p:regular r:id="rId25"/>
    </p:embeddedFont>
    <p:embeddedFont>
      <p:font typeface="Montserrat Bold Italics" charset="1" panose="000006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74.xml" Type="http://schemas.openxmlformats.org/officeDocument/2006/relationships/slide"/><Relationship Id="rId101" Target="slides/slide75.xml" Type="http://schemas.openxmlformats.org/officeDocument/2006/relationships/slide"/><Relationship Id="rId102" Target="slides/slide76.xml" Type="http://schemas.openxmlformats.org/officeDocument/2006/relationships/slide"/><Relationship Id="rId103" Target="slides/slide77.xml" Type="http://schemas.openxmlformats.org/officeDocument/2006/relationships/slide"/><Relationship Id="rId104" Target="slides/slide78.xml" Type="http://schemas.openxmlformats.org/officeDocument/2006/relationships/slide"/><Relationship Id="rId105" Target="slides/slide79.xml" Type="http://schemas.openxmlformats.org/officeDocument/2006/relationships/slide"/><Relationship Id="rId106" Target="slides/slide80.xml" Type="http://schemas.openxmlformats.org/officeDocument/2006/relationships/slide"/><Relationship Id="rId107" Target="slides/slide81.xml" Type="http://schemas.openxmlformats.org/officeDocument/2006/relationships/slide"/><Relationship Id="rId108" Target="slides/slide82.xml" Type="http://schemas.openxmlformats.org/officeDocument/2006/relationships/slide"/><Relationship Id="rId109" Target="slides/slide83.xml" Type="http://schemas.openxmlformats.org/officeDocument/2006/relationships/slide"/><Relationship Id="rId11" Target="fonts/font11.fntdata" Type="http://schemas.openxmlformats.org/officeDocument/2006/relationships/font"/><Relationship Id="rId110" Target="slides/slide84.xml" Type="http://schemas.openxmlformats.org/officeDocument/2006/relationships/slide"/><Relationship Id="rId111" Target="slides/slide85.xml" Type="http://schemas.openxmlformats.org/officeDocument/2006/relationships/slide"/><Relationship Id="rId112" Target="slides/slide86.xml" Type="http://schemas.openxmlformats.org/officeDocument/2006/relationships/slide"/><Relationship Id="rId113" Target="slides/slide87.xml" Type="http://schemas.openxmlformats.org/officeDocument/2006/relationships/slide"/><Relationship Id="rId114" Target="slides/slide88.xml" Type="http://schemas.openxmlformats.org/officeDocument/2006/relationships/slide"/><Relationship Id="rId115" Target="slides/slide89.xml" Type="http://schemas.openxmlformats.org/officeDocument/2006/relationships/slide"/><Relationship Id="rId116" Target="slides/slide90.xml" Type="http://schemas.openxmlformats.org/officeDocument/2006/relationships/slide"/><Relationship Id="rId117" Target="slides/slide91.xml" Type="http://schemas.openxmlformats.org/officeDocument/2006/relationships/slide"/><Relationship Id="rId118" Target="slides/slide92.xml" Type="http://schemas.openxmlformats.org/officeDocument/2006/relationships/slide"/><Relationship Id="rId119" Target="slides/slide93.xml" Type="http://schemas.openxmlformats.org/officeDocument/2006/relationships/slide"/><Relationship Id="rId12" Target="fonts/font12.fntdata" Type="http://schemas.openxmlformats.org/officeDocument/2006/relationships/font"/><Relationship Id="rId120" Target="slides/slide94.xml" Type="http://schemas.openxmlformats.org/officeDocument/2006/relationships/slide"/><Relationship Id="rId121" Target="slides/slide95.xml" Type="http://schemas.openxmlformats.org/officeDocument/2006/relationships/slide"/><Relationship Id="rId122" Target="slides/slide96.xml" Type="http://schemas.openxmlformats.org/officeDocument/2006/relationships/slide"/><Relationship Id="rId123" Target="slides/slide97.xml" Type="http://schemas.openxmlformats.org/officeDocument/2006/relationships/slide"/><Relationship Id="rId124" Target="slides/slide98.xml" Type="http://schemas.openxmlformats.org/officeDocument/2006/relationships/slide"/><Relationship Id="rId125" Target="slides/slide99.xml" Type="http://schemas.openxmlformats.org/officeDocument/2006/relationships/slide"/><Relationship Id="rId126" Target="slides/slide100.xml" Type="http://schemas.openxmlformats.org/officeDocument/2006/relationships/slide"/><Relationship Id="rId127" Target="slides/slide101.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slides/slide25.xml" Type="http://schemas.openxmlformats.org/officeDocument/2006/relationships/slide"/><Relationship Id="rId52" Target="slides/slide26.xml" Type="http://schemas.openxmlformats.org/officeDocument/2006/relationships/slide"/><Relationship Id="rId53" Target="slides/slide27.xml" Type="http://schemas.openxmlformats.org/officeDocument/2006/relationships/slide"/><Relationship Id="rId54" Target="slides/slide28.xml" Type="http://schemas.openxmlformats.org/officeDocument/2006/relationships/slide"/><Relationship Id="rId55" Target="slides/slide29.xml" Type="http://schemas.openxmlformats.org/officeDocument/2006/relationships/slide"/><Relationship Id="rId56" Target="slides/slide30.xml" Type="http://schemas.openxmlformats.org/officeDocument/2006/relationships/slide"/><Relationship Id="rId57" Target="slides/slide31.xml" Type="http://schemas.openxmlformats.org/officeDocument/2006/relationships/slide"/><Relationship Id="rId58" Target="slides/slide32.xml" Type="http://schemas.openxmlformats.org/officeDocument/2006/relationships/slide"/><Relationship Id="rId59" Target="slides/slide33.xml" Type="http://schemas.openxmlformats.org/officeDocument/2006/relationships/slide"/><Relationship Id="rId6" Target="fonts/font6.fntdata" Type="http://schemas.openxmlformats.org/officeDocument/2006/relationships/font"/><Relationship Id="rId60" Target="slides/slide34.xml" Type="http://schemas.openxmlformats.org/officeDocument/2006/relationships/slide"/><Relationship Id="rId61" Target="slides/slide35.xml" Type="http://schemas.openxmlformats.org/officeDocument/2006/relationships/slide"/><Relationship Id="rId62" Target="slides/slide36.xml" Type="http://schemas.openxmlformats.org/officeDocument/2006/relationships/slide"/><Relationship Id="rId63" Target="slides/slide37.xml" Type="http://schemas.openxmlformats.org/officeDocument/2006/relationships/slide"/><Relationship Id="rId64" Target="slides/slide38.xml" Type="http://schemas.openxmlformats.org/officeDocument/2006/relationships/slide"/><Relationship Id="rId65" Target="slides/slide39.xml" Type="http://schemas.openxmlformats.org/officeDocument/2006/relationships/slide"/><Relationship Id="rId66" Target="slides/slide40.xml" Type="http://schemas.openxmlformats.org/officeDocument/2006/relationships/slide"/><Relationship Id="rId67" Target="slides/slide41.xml" Type="http://schemas.openxmlformats.org/officeDocument/2006/relationships/slide"/><Relationship Id="rId68" Target="slides/slide42.xml" Type="http://schemas.openxmlformats.org/officeDocument/2006/relationships/slide"/><Relationship Id="rId69" Target="slides/slide43.xml" Type="http://schemas.openxmlformats.org/officeDocument/2006/relationships/slide"/><Relationship Id="rId7" Target="fonts/font7.fntdata" Type="http://schemas.openxmlformats.org/officeDocument/2006/relationships/font"/><Relationship Id="rId70" Target="slides/slide44.xml" Type="http://schemas.openxmlformats.org/officeDocument/2006/relationships/slide"/><Relationship Id="rId71" Target="slides/slide45.xml" Type="http://schemas.openxmlformats.org/officeDocument/2006/relationships/slide"/><Relationship Id="rId72" Target="slides/slide46.xml" Type="http://schemas.openxmlformats.org/officeDocument/2006/relationships/slide"/><Relationship Id="rId73" Target="slides/slide47.xml" Type="http://schemas.openxmlformats.org/officeDocument/2006/relationships/slide"/><Relationship Id="rId74" Target="slides/slide48.xml" Type="http://schemas.openxmlformats.org/officeDocument/2006/relationships/slide"/><Relationship Id="rId75" Target="slides/slide49.xml" Type="http://schemas.openxmlformats.org/officeDocument/2006/relationships/slide"/><Relationship Id="rId76" Target="slides/slide50.xml" Type="http://schemas.openxmlformats.org/officeDocument/2006/relationships/slide"/><Relationship Id="rId77" Target="slides/slide51.xml" Type="http://schemas.openxmlformats.org/officeDocument/2006/relationships/slide"/><Relationship Id="rId78" Target="slides/slide52.xml" Type="http://schemas.openxmlformats.org/officeDocument/2006/relationships/slide"/><Relationship Id="rId79" Target="slides/slide53.xml" Type="http://schemas.openxmlformats.org/officeDocument/2006/relationships/slide"/><Relationship Id="rId8" Target="fonts/font8.fntdata" Type="http://schemas.openxmlformats.org/officeDocument/2006/relationships/font"/><Relationship Id="rId80" Target="slides/slide54.xml" Type="http://schemas.openxmlformats.org/officeDocument/2006/relationships/slide"/><Relationship Id="rId81" Target="slides/slide55.xml" Type="http://schemas.openxmlformats.org/officeDocument/2006/relationships/slide"/><Relationship Id="rId82" Target="slides/slide56.xml" Type="http://schemas.openxmlformats.org/officeDocument/2006/relationships/slide"/><Relationship Id="rId83" Target="slides/slide57.xml" Type="http://schemas.openxmlformats.org/officeDocument/2006/relationships/slide"/><Relationship Id="rId84" Target="slides/slide58.xml" Type="http://schemas.openxmlformats.org/officeDocument/2006/relationships/slide"/><Relationship Id="rId85" Target="slides/slide59.xml" Type="http://schemas.openxmlformats.org/officeDocument/2006/relationships/slide"/><Relationship Id="rId86" Target="slides/slide60.xml" Type="http://schemas.openxmlformats.org/officeDocument/2006/relationships/slide"/><Relationship Id="rId87" Target="slides/slide61.xml" Type="http://schemas.openxmlformats.org/officeDocument/2006/relationships/slide"/><Relationship Id="rId88" Target="slides/slide62.xml" Type="http://schemas.openxmlformats.org/officeDocument/2006/relationships/slide"/><Relationship Id="rId89" Target="slides/slide63.xml" Type="http://schemas.openxmlformats.org/officeDocument/2006/relationships/slide"/><Relationship Id="rId9" Target="fonts/font9.fntdata" Type="http://schemas.openxmlformats.org/officeDocument/2006/relationships/font"/><Relationship Id="rId90" Target="slides/slide64.xml" Type="http://schemas.openxmlformats.org/officeDocument/2006/relationships/slide"/><Relationship Id="rId91" Target="slides/slide65.xml" Type="http://schemas.openxmlformats.org/officeDocument/2006/relationships/slide"/><Relationship Id="rId92" Target="slides/slide66.xml" Type="http://schemas.openxmlformats.org/officeDocument/2006/relationships/slide"/><Relationship Id="rId93" Target="slides/slide67.xml" Type="http://schemas.openxmlformats.org/officeDocument/2006/relationships/slide"/><Relationship Id="rId94" Target="slides/slide68.xml" Type="http://schemas.openxmlformats.org/officeDocument/2006/relationships/slide"/><Relationship Id="rId95" Target="slides/slide69.xml" Type="http://schemas.openxmlformats.org/officeDocument/2006/relationships/slide"/><Relationship Id="rId96" Target="slides/slide70.xml" Type="http://schemas.openxmlformats.org/officeDocument/2006/relationships/slide"/><Relationship Id="rId97" Target="slides/slide71.xml" Type="http://schemas.openxmlformats.org/officeDocument/2006/relationships/slide"/><Relationship Id="rId98" Target="slides/slide72.xml" Type="http://schemas.openxmlformats.org/officeDocument/2006/relationships/slide"/><Relationship Id="rId99" Target="slides/slide73.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grpSp>
        <p:nvGrpSpPr>
          <p:cNvPr name="Group 2" id="2"/>
          <p:cNvGrpSpPr/>
          <p:nvPr/>
        </p:nvGrpSpPr>
        <p:grpSpPr>
          <a:xfrm rot="0">
            <a:off x="1864836" y="3271054"/>
            <a:ext cx="15394464" cy="4180063"/>
            <a:chOff x="0" y="0"/>
            <a:chExt cx="20525952" cy="5573417"/>
          </a:xfrm>
        </p:grpSpPr>
        <p:sp>
          <p:nvSpPr>
            <p:cNvPr name="TextBox 3" id="3"/>
            <p:cNvSpPr txBox="true"/>
            <p:nvPr/>
          </p:nvSpPr>
          <p:spPr>
            <a:xfrm rot="0">
              <a:off x="995285" y="1514041"/>
              <a:ext cx="18535382" cy="4069391"/>
            </a:xfrm>
            <a:prstGeom prst="rect">
              <a:avLst/>
            </a:prstGeom>
          </p:spPr>
          <p:txBody>
            <a:bodyPr anchor="t" rtlCol="false" tIns="0" lIns="0" bIns="0" rIns="0">
              <a:spAutoFit/>
            </a:bodyPr>
            <a:lstStyle/>
            <a:p>
              <a:pPr>
                <a:lnSpc>
                  <a:spcPts val="8177"/>
                </a:lnSpc>
              </a:pPr>
              <a:r>
                <a:rPr lang="en-US" sz="5840">
                  <a:solidFill>
                    <a:srgbClr val="FFFFFF"/>
                  </a:solidFill>
                  <a:latin typeface="Montserrat Bold"/>
                </a:rPr>
                <a:t>Môn:</a:t>
              </a:r>
              <a:r>
                <a:rPr lang="en-US" sz="5840">
                  <a:solidFill>
                    <a:srgbClr val="FFFFFF"/>
                  </a:solidFill>
                  <a:latin typeface="Montserrat"/>
                </a:rPr>
                <a:t> Tương tác dữ liệu trực quan</a:t>
              </a:r>
            </a:p>
            <a:p>
              <a:pPr marL="0" indent="0" lvl="1">
                <a:lnSpc>
                  <a:spcPts val="8177"/>
                </a:lnSpc>
                <a:spcBef>
                  <a:spcPct val="0"/>
                </a:spcBef>
              </a:pPr>
              <a:r>
                <a:rPr lang="en-US" sz="5840">
                  <a:solidFill>
                    <a:srgbClr val="FFFFFF"/>
                  </a:solidFill>
                  <a:latin typeface="Montserrat Bold"/>
                </a:rPr>
                <a:t>Đề tài 25:</a:t>
              </a:r>
              <a:r>
                <a:rPr lang="en-US" sz="5840">
                  <a:solidFill>
                    <a:srgbClr val="FFFFFF"/>
                  </a:solidFill>
                  <a:latin typeface="Montserrat"/>
                </a:rPr>
                <a:t> Các vụ tai nạn trên máy bay kể từ năm 1908</a:t>
              </a:r>
            </a:p>
          </p:txBody>
        </p:sp>
        <p:sp>
          <p:nvSpPr>
            <p:cNvPr name="TextBox 4" id="4"/>
            <p:cNvSpPr txBox="true"/>
            <p:nvPr/>
          </p:nvSpPr>
          <p:spPr>
            <a:xfrm rot="0">
              <a:off x="0" y="207957"/>
              <a:ext cx="20525952" cy="1368601"/>
            </a:xfrm>
            <a:prstGeom prst="rect">
              <a:avLst/>
            </a:prstGeom>
          </p:spPr>
          <p:txBody>
            <a:bodyPr anchor="t" rtlCol="false" tIns="0" lIns="0" bIns="0" rIns="0">
              <a:spAutoFit/>
            </a:bodyPr>
            <a:lstStyle/>
            <a:p>
              <a:pPr algn="ctr">
                <a:lnSpc>
                  <a:spcPts val="7122"/>
                </a:lnSpc>
              </a:pPr>
              <a:r>
                <a:rPr lang="en-US" sz="7826">
                  <a:solidFill>
                    <a:srgbClr val="FF1616"/>
                  </a:solidFill>
                  <a:latin typeface="ไอติม"/>
                </a:rPr>
                <a:t>BÁO CÁO TIẾN ĐỘ</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23293" y="7820024"/>
            <a:ext cx="3536007" cy="34122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16342" y="8712420"/>
            <a:ext cx="2011395" cy="54588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2647" y="7622284"/>
            <a:ext cx="3381833" cy="163601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8230932"/>
            <a:ext cx="1516846" cy="962977"/>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492596" y="1028700"/>
            <a:ext cx="2651474" cy="290125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true" rot="0">
            <a:off x="2502122" y="-215085"/>
            <a:ext cx="5786404" cy="1513885"/>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7471672" y="652806"/>
            <a:ext cx="1633708" cy="645993"/>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80866" y="1028700"/>
            <a:ext cx="1167939" cy="1450625"/>
          </a:xfrm>
          <a:prstGeom prst="rect">
            <a:avLst/>
          </a:prstGeom>
        </p:spPr>
      </p:pic>
      <p:sp>
        <p:nvSpPr>
          <p:cNvPr name="TextBox 13" id="13"/>
          <p:cNvSpPr txBox="true"/>
          <p:nvPr/>
        </p:nvSpPr>
        <p:spPr>
          <a:xfrm rot="0">
            <a:off x="9604622" y="7162137"/>
            <a:ext cx="8213711" cy="825043"/>
          </a:xfrm>
          <a:prstGeom prst="rect">
            <a:avLst/>
          </a:prstGeom>
        </p:spPr>
        <p:txBody>
          <a:bodyPr anchor="t" rtlCol="false" tIns="0" lIns="0" bIns="0" rIns="0">
            <a:spAutoFit/>
          </a:bodyPr>
          <a:lstStyle/>
          <a:p>
            <a:pPr algn="ctr" marL="0" indent="0" lvl="0">
              <a:lnSpc>
                <a:spcPts val="6736"/>
              </a:lnSpc>
              <a:spcBef>
                <a:spcPct val="0"/>
              </a:spcBef>
            </a:pPr>
            <a:r>
              <a:rPr lang="en-US" sz="4811">
                <a:solidFill>
                  <a:srgbClr val="141414"/>
                </a:solidFill>
                <a:latin typeface="ไอติม"/>
              </a:rPr>
              <a:t>GVHD: Ts.Huỳnh Xuân Phụng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81868" y="1028700"/>
            <a:ext cx="14524264" cy="8229600"/>
          </a:xfrm>
          <a:prstGeom prst="rect">
            <a:avLst/>
          </a:prstGeom>
        </p:spPr>
      </p:pic>
      <p:sp>
        <p:nvSpPr>
          <p:cNvPr name="TextBox 3" id="3"/>
          <p:cNvSpPr txBox="true"/>
          <p:nvPr/>
        </p:nvSpPr>
        <p:spPr>
          <a:xfrm rot="0">
            <a:off x="780611" y="388244"/>
            <a:ext cx="4562357"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Connect to Mysql workbench</a:t>
            </a:r>
          </a:p>
        </p:txBody>
      </p:sp>
    </p:spTree>
  </p:cSld>
  <p:clrMapOvr>
    <a:masterClrMapping/>
  </p:clrMapOvr>
</p:sld>
</file>

<file path=ppt/slides/slide100.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FFFFFF"/>
                </a:solidFill>
                <a:latin typeface="ไอติม"/>
              </a:rPr>
              <a:t>Thanks For Listening</a:t>
            </a:r>
          </a:p>
        </p:txBody>
      </p:sp>
    </p:spTree>
  </p:cSld>
  <p:clrMapOvr>
    <a:masterClrMapping/>
  </p:clrMapOvr>
</p:sld>
</file>

<file path=ppt/slides/slide10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734081" y="2068059"/>
            <a:ext cx="10819838" cy="6150881"/>
          </a:xfrm>
          <a:prstGeom prst="rect">
            <a:avLst/>
          </a:prstGeom>
        </p:spPr>
      </p:pic>
      <p:sp>
        <p:nvSpPr>
          <p:cNvPr name="TextBox 3" id="3"/>
          <p:cNvSpPr txBox="true"/>
          <p:nvPr/>
        </p:nvSpPr>
        <p:spPr>
          <a:xfrm rot="0">
            <a:off x="780611" y="388244"/>
            <a:ext cx="4562357"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Import 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99149" y="1572834"/>
            <a:ext cx="14615331" cy="6526846"/>
          </a:xfrm>
          <a:prstGeom prst="rect">
            <a:avLst/>
          </a:prstGeom>
        </p:spPr>
      </p:pic>
      <p:sp>
        <p:nvSpPr>
          <p:cNvPr name="TextBox 3" id="3"/>
          <p:cNvSpPr txBox="true"/>
          <p:nvPr/>
        </p:nvSpPr>
        <p:spPr>
          <a:xfrm rot="0">
            <a:off x="780611" y="388244"/>
            <a:ext cx="5580864"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Mở port 3306 bên EC2 instance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36353" y="1528301"/>
            <a:ext cx="5729417" cy="7965939"/>
          </a:xfrm>
          <a:prstGeom prst="rect">
            <a:avLst/>
          </a:prstGeom>
        </p:spPr>
      </p:pic>
      <p:sp>
        <p:nvSpPr>
          <p:cNvPr name="TextBox 3" id="3"/>
          <p:cNvSpPr txBox="true"/>
          <p:nvPr/>
        </p:nvSpPr>
        <p:spPr>
          <a:xfrm rot="0">
            <a:off x="780611" y="388244"/>
            <a:ext cx="12445322"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Connect Mysql to superset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18185" y="4249974"/>
            <a:ext cx="15841115" cy="2178794"/>
          </a:xfrm>
          <a:prstGeom prst="rect">
            <a:avLst/>
          </a:prstGeom>
        </p:spPr>
      </p:pic>
      <p:sp>
        <p:nvSpPr>
          <p:cNvPr name="TextBox 3" id="3"/>
          <p:cNvSpPr txBox="true"/>
          <p:nvPr/>
        </p:nvSpPr>
        <p:spPr>
          <a:xfrm rot="0">
            <a:off x="780611" y="388244"/>
            <a:ext cx="12445322"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Tạo database thành công</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2716530"/>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FFFFFF"/>
                </a:solidFill>
                <a:latin typeface="ไอติม"/>
              </a:rPr>
              <a:t>Tuần Qua Thực Hiện 21/04/2022</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2716530"/>
          </a:xfrm>
          <a:prstGeom prst="rect">
            <a:avLst/>
          </a:prstGeom>
        </p:spPr>
        <p:txBody>
          <a:bodyPr anchor="t" rtlCol="false" tIns="0" lIns="0" bIns="0" rIns="0">
            <a:spAutoFit/>
          </a:bodyPr>
          <a:lstStyle/>
          <a:p>
            <a:pPr algn="ctr" marL="1684017" indent="-842008" lvl="1">
              <a:lnSpc>
                <a:spcPts val="10919"/>
              </a:lnSpc>
              <a:spcBef>
                <a:spcPct val="0"/>
              </a:spcBef>
              <a:buFont typeface="Arial"/>
              <a:buChar char="•"/>
            </a:pPr>
            <a:r>
              <a:rPr lang="en-US" sz="7799">
                <a:solidFill>
                  <a:srgbClr val="FFFFFF"/>
                </a:solidFill>
                <a:latin typeface="ไอติม"/>
              </a:rPr>
              <a:t>Tìm hiểu và Trả Lời Câu Hỏi</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41027"/>
            <a:ext cx="166136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Câu Hỏi</a:t>
            </a:r>
          </a:p>
        </p:txBody>
      </p:sp>
      <p:sp>
        <p:nvSpPr>
          <p:cNvPr name="TextBox 3" id="3"/>
          <p:cNvSpPr txBox="true"/>
          <p:nvPr/>
        </p:nvSpPr>
        <p:spPr>
          <a:xfrm rot="0">
            <a:off x="265472" y="962025"/>
            <a:ext cx="17757056" cy="8381365"/>
          </a:xfrm>
          <a:prstGeom prst="rect">
            <a:avLst/>
          </a:prstGeom>
        </p:spPr>
        <p:txBody>
          <a:bodyPr anchor="t" rtlCol="false" tIns="0" lIns="0" bIns="0" rIns="0">
            <a:spAutoFit/>
          </a:bodyPr>
          <a:lstStyle/>
          <a:p>
            <a:pPr algn="just">
              <a:lnSpc>
                <a:spcPts val="4759"/>
              </a:lnSpc>
            </a:pPr>
            <a:r>
              <a:rPr lang="en-US" sz="3399">
                <a:solidFill>
                  <a:srgbClr val="000000"/>
                </a:solidFill>
                <a:latin typeface="Open Sans Light"/>
              </a:rPr>
              <a:t>0.Những biểu đồ mà các bạn sẽ định trực quan và vì sao lại chọn những biểu đồ đó ?</a:t>
            </a:r>
          </a:p>
          <a:p>
            <a:pPr algn="just">
              <a:lnSpc>
                <a:spcPts val="4759"/>
              </a:lnSpc>
            </a:pPr>
            <a:r>
              <a:rPr lang="en-US" sz="3399">
                <a:solidFill>
                  <a:srgbClr val="000000"/>
                </a:solidFill>
                <a:latin typeface="Arimo"/>
              </a:rPr>
              <a:t>--&gt; Nhóm sẽ cố gắng sử dụng đa dạng các biểu đồ nhưng chủ yếu sẽ đánh mạnh vào biểu đồ cột,tròn,table,ranking cùng với filter, đây là 4 dạng biểu đồ đáp ứng được mục tiêu phân</a:t>
            </a:r>
          </a:p>
          <a:p>
            <a:pPr algn="just">
              <a:lnSpc>
                <a:spcPts val="4759"/>
              </a:lnSpc>
            </a:pPr>
            <a:r>
              <a:rPr lang="en-US" sz="3399">
                <a:solidFill>
                  <a:srgbClr val="000000"/>
                </a:solidFill>
                <a:latin typeface="Arimo"/>
              </a:rPr>
              <a:t>tích của nhóm: so sánh, xếp hạng, xem chi tiết cột, số lượng, tỷ lệ.</a:t>
            </a:r>
          </a:p>
          <a:p>
            <a:pPr algn="just">
              <a:lnSpc>
                <a:spcPts val="4759"/>
              </a:lnSpc>
            </a:pPr>
            <a:r>
              <a:rPr lang="en-US" sz="3399">
                <a:solidFill>
                  <a:srgbClr val="000000"/>
                </a:solidFill>
                <a:latin typeface="Arimo"/>
              </a:rPr>
              <a:t>1.Mục đích phân tích các vụ tai nạn để làm gì? </a:t>
            </a:r>
          </a:p>
          <a:p>
            <a:pPr algn="just">
              <a:lnSpc>
                <a:spcPts val="4759"/>
              </a:lnSpc>
            </a:pPr>
            <a:r>
              <a:rPr lang="en-US" sz="3399">
                <a:solidFill>
                  <a:srgbClr val="000000"/>
                </a:solidFill>
                <a:latin typeface="Arimo"/>
              </a:rPr>
              <a:t>--&gt;phân tích và xem xét số lượng và lý do vì sao  các máy bay/hãng bị tai nạn, sau tai nạn các hãng có cải tiến và giảm bớt tai nạn không</a:t>
            </a:r>
          </a:p>
          <a:p>
            <a:pPr algn="just">
              <a:lnSpc>
                <a:spcPts val="4759"/>
              </a:lnSpc>
            </a:pPr>
            <a:r>
              <a:rPr lang="en-US" sz="3399">
                <a:solidFill>
                  <a:srgbClr val="000000"/>
                </a:solidFill>
                <a:latin typeface="Arimo"/>
              </a:rPr>
              <a:t>2.Nhóm định chủ yếu khai thác các cột nào trong tập dữ liệu?</a:t>
            </a:r>
          </a:p>
          <a:p>
            <a:pPr algn="just">
              <a:lnSpc>
                <a:spcPts val="4759"/>
              </a:lnSpc>
            </a:pPr>
            <a:r>
              <a:rPr lang="en-US" sz="3399">
                <a:solidFill>
                  <a:srgbClr val="000000"/>
                </a:solidFill>
                <a:latin typeface="Arimo"/>
              </a:rPr>
              <a:t>--&gt; Operator, type, Date, Abort, Fatalities</a:t>
            </a:r>
          </a:p>
          <a:p>
            <a:pPr algn="just">
              <a:lnSpc>
                <a:spcPts val="4759"/>
              </a:lnSpc>
            </a:pPr>
            <a:r>
              <a:rPr lang="en-US" sz="3399">
                <a:solidFill>
                  <a:srgbClr val="000000"/>
                </a:solidFill>
                <a:latin typeface="Arimo"/>
              </a:rPr>
              <a:t>3.Dựa vào số người chết có thể đánh giá khả năng xảy ra tai nạn của máy bay không?</a:t>
            </a:r>
          </a:p>
          <a:p>
            <a:pPr algn="just">
              <a:lnSpc>
                <a:spcPts val="4759"/>
              </a:lnSpc>
            </a:pPr>
            <a:r>
              <a:rPr lang="en-US" sz="3399">
                <a:solidFill>
                  <a:srgbClr val="000000"/>
                </a:solidFill>
                <a:latin typeface="Arimo"/>
              </a:rPr>
              <a:t>--&gt; không hai biến này không liên quan gì nhau cả, </a:t>
            </a:r>
          </a:p>
          <a:p>
            <a:pPr algn="just">
              <a:lnSpc>
                <a:spcPts val="4759"/>
              </a:lnSpc>
            </a:pPr>
            <a:r>
              <a:rPr lang="en-US" sz="3399">
                <a:solidFill>
                  <a:srgbClr val="000000"/>
                </a:solidFill>
                <a:latin typeface="Arimo"/>
              </a:rPr>
              <a:t>tập dữ liệu này không dùng để đánh giá khả năng xác suất rơi của hãng hoặc máy bay nào cả,  vì nếu đánh giá được khả năng rơi thì sân bay sẽ không cho cất cánh</a:t>
            </a:r>
          </a:p>
          <a:p>
            <a:pPr algn="just">
              <a:lnSpc>
                <a:spcPts val="4759"/>
              </a:lnSpc>
            </a:pP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8208" y="1219517"/>
            <a:ext cx="17624320" cy="6581140"/>
          </a:xfrm>
          <a:prstGeom prst="rect">
            <a:avLst/>
          </a:prstGeom>
        </p:spPr>
        <p:txBody>
          <a:bodyPr anchor="t" rtlCol="false" tIns="0" lIns="0" bIns="0" rIns="0">
            <a:spAutoFit/>
          </a:bodyPr>
          <a:lstStyle/>
          <a:p>
            <a:pPr>
              <a:lnSpc>
                <a:spcPts val="4759"/>
              </a:lnSpc>
            </a:pPr>
            <a:r>
              <a:rPr lang="en-US" sz="3399">
                <a:solidFill>
                  <a:srgbClr val="000000"/>
                </a:solidFill>
                <a:latin typeface="Open Sans Light"/>
              </a:rPr>
              <a:t>4.Làm sao nhóm xác định được số lượng hành khách còn sống sót ?</a:t>
            </a:r>
          </a:p>
          <a:p>
            <a:pPr>
              <a:lnSpc>
                <a:spcPts val="4759"/>
              </a:lnSpc>
            </a:pPr>
            <a:r>
              <a:rPr lang="en-US" sz="3399">
                <a:solidFill>
                  <a:srgbClr val="000000"/>
                </a:solidFill>
                <a:latin typeface="Arimo"/>
              </a:rPr>
              <a:t>--&gt; Hành khách sống sót = Aboard(tổng số hành khách)- (Fatalities(chết trên máy bay) Ground(chết trên mặt đất))</a:t>
            </a:r>
          </a:p>
          <a:p>
            <a:pPr>
              <a:lnSpc>
                <a:spcPts val="4759"/>
              </a:lnSpc>
            </a:pPr>
            <a:r>
              <a:rPr lang="en-US" sz="3399">
                <a:solidFill>
                  <a:srgbClr val="000000"/>
                </a:solidFill>
                <a:latin typeface="Arimo"/>
              </a:rPr>
              <a:t>5."Để biểu thị các chuyển bay bị rơi thì nếu các bạn chỉ dùng 1,2 yếu tố để trực quan thì có thể không dùng được hết các trường của data, vậy nếu dùng thì các bạn sẽ dùng đồ thị nào để tối ưu được nhiều nhất các biến ?"</a:t>
            </a:r>
          </a:p>
          <a:p>
            <a:pPr>
              <a:lnSpc>
                <a:spcPts val="4759"/>
              </a:lnSpc>
            </a:pPr>
            <a:r>
              <a:rPr lang="en-US" sz="3399">
                <a:solidFill>
                  <a:srgbClr val="000000"/>
                </a:solidFill>
                <a:latin typeface="Arimo"/>
              </a:rPr>
              <a:t>--&gt; nhóm mình sẽ EDA hết các cột dữ liệu trong project này, tuy nhiên mỗi biểu đồ nhóm sẽ áp dụng phân tích từ 1-4 cột để phục vụ trả lời câu hỏi và truy tìm mục đích đề tài , tuy nhiên sẽ không có biểu đồ nào sử dụng trên 5 cột dữ liệu vì tập dữ liệu của nhóm không làm được điều này, các cột không có sự liên kết chặt chẽ nhau.</a:t>
            </a:r>
          </a:p>
          <a:p>
            <a:pPr>
              <a:lnSpc>
                <a:spcPts val="4759"/>
              </a:lnSpc>
            </a:pPr>
          </a:p>
        </p:txBody>
      </p:sp>
      <p:sp>
        <p:nvSpPr>
          <p:cNvPr name="TextBox 3" id="3"/>
          <p:cNvSpPr txBox="true"/>
          <p:nvPr/>
        </p:nvSpPr>
        <p:spPr>
          <a:xfrm rot="0">
            <a:off x="398208" y="182838"/>
            <a:ext cx="16147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Bold"/>
              </a:rPr>
              <a:t>Câu hỏi</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3375395" cy="2716530"/>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2. Tìm Hiểu và Chuyển Sang Docker-Mysql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65388" y="614832"/>
            <a:ext cx="18288000" cy="8737600"/>
          </a:xfrm>
          <a:prstGeom prst="rect">
            <a:avLst/>
          </a:prstGeom>
        </p:spPr>
        <p:txBody>
          <a:bodyPr anchor="t" rtlCol="false" tIns="0" lIns="0" bIns="0" rIns="0">
            <a:spAutoFit/>
          </a:bodyPr>
          <a:lstStyle/>
          <a:p>
            <a:pPr>
              <a:lnSpc>
                <a:spcPts val="3499"/>
              </a:lnSpc>
            </a:pPr>
            <a:r>
              <a:rPr lang="en-US" sz="2499">
                <a:solidFill>
                  <a:srgbClr val="000000"/>
                </a:solidFill>
                <a:latin typeface="Montserrat"/>
              </a:rPr>
              <a:t>Trả lời câu hỏi </a:t>
            </a:r>
          </a:p>
          <a:p>
            <a:pPr>
              <a:lnSpc>
                <a:spcPts val="3499"/>
              </a:lnSpc>
            </a:pPr>
            <a:r>
              <a:rPr lang="en-US" sz="2499">
                <a:solidFill>
                  <a:srgbClr val="000000"/>
                </a:solidFill>
                <a:latin typeface="Montserrat"/>
              </a:rPr>
              <a:t>1.Sự cài tiến của phần cứng ảnh hưởng như thế nào đến giá?</a:t>
            </a:r>
          </a:p>
          <a:p>
            <a:pPr>
              <a:lnSpc>
                <a:spcPts val="3499"/>
              </a:lnSpc>
            </a:pPr>
            <a:r>
              <a:rPr lang="en-US" sz="2499">
                <a:solidFill>
                  <a:srgbClr val="000000"/>
                </a:solidFill>
                <a:latin typeface="Montserrat"/>
              </a:rPr>
              <a:t>=&gt;Sự cải tiến phần cứng giúp hiệu suất cho máy cao hơn, nhưng giá cũng sẽ không có sự tăng quá cao vẫn ở mức hợp lý người dùng</a:t>
            </a:r>
          </a:p>
          <a:p>
            <a:pPr>
              <a:lnSpc>
                <a:spcPts val="3499"/>
              </a:lnSpc>
            </a:pPr>
            <a:r>
              <a:rPr lang="en-US" sz="2499">
                <a:solidFill>
                  <a:srgbClr val="000000"/>
                </a:solidFill>
                <a:latin typeface="Montserrat"/>
              </a:rPr>
              <a:t>2.Cấu hình có thực sự tác động đến quyết định mua hàng của người dùng</a:t>
            </a:r>
          </a:p>
          <a:p>
            <a:pPr>
              <a:lnSpc>
                <a:spcPts val="3499"/>
              </a:lnSpc>
            </a:pPr>
            <a:r>
              <a:rPr lang="en-US" sz="2499">
                <a:solidFill>
                  <a:srgbClr val="000000"/>
                </a:solidFill>
                <a:latin typeface="Montserrat"/>
              </a:rPr>
              <a:t>=&gt;Cấu hình có ảnh hưởng đến quyết định người dùng tuy nhiên tùy vào kinh tế của mỗi người họ sẽ cân nhắc mua</a:t>
            </a:r>
          </a:p>
          <a:p>
            <a:pPr>
              <a:lnSpc>
                <a:spcPts val="3499"/>
              </a:lnSpc>
            </a:pPr>
            <a:r>
              <a:rPr lang="en-US" sz="2499">
                <a:solidFill>
                  <a:srgbClr val="000000"/>
                </a:solidFill>
                <a:latin typeface="Montserrat"/>
              </a:rPr>
              <a:t>3.Các dòng laptop phổ biến</a:t>
            </a:r>
          </a:p>
          <a:p>
            <a:pPr>
              <a:lnSpc>
                <a:spcPts val="3499"/>
              </a:lnSpc>
            </a:pPr>
            <a:r>
              <a:rPr lang="en-US" sz="2499">
                <a:solidFill>
                  <a:srgbClr val="000000"/>
                </a:solidFill>
                <a:latin typeface="Montserrat"/>
              </a:rPr>
              <a:t>=&gt;Apple, Dell,Asus,Lenovo,Acer,samsung.</a:t>
            </a:r>
          </a:p>
          <a:p>
            <a:pPr>
              <a:lnSpc>
                <a:spcPts val="3499"/>
              </a:lnSpc>
            </a:pPr>
            <a:r>
              <a:rPr lang="en-US" sz="2499">
                <a:solidFill>
                  <a:srgbClr val="000000"/>
                </a:solidFill>
                <a:latin typeface="Montserrat"/>
              </a:rPr>
              <a:t>4.nhóm bạn dùng hệ quản trị cơ sở dữ liệu nào để quản lý dữ liệu?</a:t>
            </a:r>
          </a:p>
          <a:p>
            <a:pPr>
              <a:lnSpc>
                <a:spcPts val="3499"/>
              </a:lnSpc>
            </a:pPr>
            <a:r>
              <a:rPr lang="en-US" sz="2499">
                <a:solidFill>
                  <a:srgbClr val="000000"/>
                </a:solidFill>
                <a:latin typeface="Montserrat"/>
              </a:rPr>
              <a:t>=&gt;Mysql</a:t>
            </a:r>
          </a:p>
          <a:p>
            <a:pPr>
              <a:lnSpc>
                <a:spcPts val="3499"/>
              </a:lnSpc>
            </a:pPr>
            <a:r>
              <a:rPr lang="en-US" sz="2499">
                <a:solidFill>
                  <a:srgbClr val="000000"/>
                </a:solidFill>
                <a:latin typeface="Montserrat"/>
              </a:rPr>
              <a:t>5.Laptop bán ra thường mua nhất của hãng nào và xu hướng mua laptop của khách hàng</a:t>
            </a:r>
          </a:p>
          <a:p>
            <a:pPr>
              <a:lnSpc>
                <a:spcPts val="3499"/>
              </a:lnSpc>
            </a:pPr>
            <a:r>
              <a:rPr lang="en-US" sz="2499">
                <a:solidFill>
                  <a:srgbClr val="000000"/>
                </a:solidFill>
                <a:latin typeface="Montserrat"/>
              </a:rPr>
              <a:t>6.top laptop thịnh hành</a:t>
            </a:r>
          </a:p>
          <a:p>
            <a:pPr>
              <a:lnSpc>
                <a:spcPts val="3499"/>
              </a:lnSpc>
            </a:pPr>
            <a:r>
              <a:rPr lang="en-US" sz="2499">
                <a:solidFill>
                  <a:srgbClr val="000000"/>
                </a:solidFill>
                <a:latin typeface="Montserrat"/>
              </a:rPr>
              <a:t>7.data của nhóm như vậy tính chính xác của biểu đồ sẽ như thế nào khi dùng để trả lời câu hỏi?</a:t>
            </a:r>
          </a:p>
          <a:p>
            <a:pPr>
              <a:lnSpc>
                <a:spcPts val="3499"/>
              </a:lnSpc>
            </a:pPr>
            <a:r>
              <a:rPr lang="en-US" sz="2499">
                <a:solidFill>
                  <a:srgbClr val="000000"/>
                </a:solidFill>
                <a:latin typeface="Montserrat"/>
              </a:rPr>
              <a:t>8.các biến quan trọng trong tập dữ liệu</a:t>
            </a:r>
          </a:p>
          <a:p>
            <a:pPr>
              <a:lnSpc>
                <a:spcPts val="3499"/>
              </a:lnSpc>
            </a:pPr>
            <a:r>
              <a:rPr lang="en-US" sz="2499">
                <a:solidFill>
                  <a:srgbClr val="000000"/>
                </a:solidFill>
                <a:latin typeface="Montserrat"/>
              </a:rPr>
              <a:t>=&gt;Do nhóm chuyển tìm data khác nên chưa tìm hiểu cụ thể đáp án</a:t>
            </a:r>
          </a:p>
          <a:p>
            <a:pPr>
              <a:lnSpc>
                <a:spcPts val="3499"/>
              </a:lnSpc>
            </a:pPr>
            <a:r>
              <a:rPr lang="en-US" sz="2499">
                <a:solidFill>
                  <a:srgbClr val="000000"/>
                </a:solidFill>
                <a:latin typeface="Montserrat"/>
              </a:rPr>
              <a:t>9.Laptop giá cũ sẽ bị giảm đi bao nhiêu % giá trị so với ban đầu?</a:t>
            </a:r>
          </a:p>
          <a:p>
            <a:pPr>
              <a:lnSpc>
                <a:spcPts val="3499"/>
              </a:lnSpc>
              <a:spcBef>
                <a:spcPct val="0"/>
              </a:spcBef>
            </a:pPr>
            <a:r>
              <a:rPr lang="en-US" sz="2499">
                <a:solidFill>
                  <a:srgbClr val="000000"/>
                </a:solidFill>
                <a:latin typeface="Montserrat"/>
              </a:rPr>
              <a:t>=&gt;Tùy theo các dòng laptop, nhà sản xuất và cấu hình máy thì giá sẽ giảm khác nhau</a:t>
            </a:r>
          </a:p>
          <a:p>
            <a:pPr>
              <a:lnSpc>
                <a:spcPts val="3499"/>
              </a:lnSpc>
              <a:spcBef>
                <a:spcPct val="0"/>
              </a:spcBef>
            </a:pPr>
          </a:p>
          <a:p>
            <a:pPr>
              <a:lnSpc>
                <a:spcPts val="3499"/>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72" t="0" r="20781" b="0"/>
          <a:stretch>
            <a:fillRect/>
          </a:stretch>
        </p:blipFill>
        <p:spPr>
          <a:xfrm flipH="false" flipV="false" rot="0">
            <a:off x="2256507" y="2714906"/>
            <a:ext cx="12951620" cy="5813347"/>
          </a:xfrm>
          <a:prstGeom prst="rect">
            <a:avLst/>
          </a:prstGeom>
        </p:spPr>
      </p:pic>
      <p:sp>
        <p:nvSpPr>
          <p:cNvPr name="TextBox 3" id="3"/>
          <p:cNvSpPr txBox="true"/>
          <p:nvPr/>
        </p:nvSpPr>
        <p:spPr>
          <a:xfrm rot="0">
            <a:off x="862713" y="709622"/>
            <a:ext cx="7242134"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Chỉnh sửa file docker-compose.yml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53955" y="3706321"/>
            <a:ext cx="14648951" cy="894357"/>
          </a:xfrm>
          <a:prstGeom prst="rect">
            <a:avLst/>
          </a:prstGeom>
        </p:spPr>
      </p:pic>
      <p:sp>
        <p:nvSpPr>
          <p:cNvPr name="TextBox 3" id="3"/>
          <p:cNvSpPr txBox="true"/>
          <p:nvPr/>
        </p:nvSpPr>
        <p:spPr>
          <a:xfrm rot="0">
            <a:off x="3017187" y="709622"/>
            <a:ext cx="2933186"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run commend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02762" y="1290628"/>
            <a:ext cx="14682475" cy="9064181"/>
          </a:xfrm>
          <a:prstGeom prst="rect">
            <a:avLst/>
          </a:prstGeom>
        </p:spPr>
      </p:pic>
      <p:sp>
        <p:nvSpPr>
          <p:cNvPr name="TextBox 3" id="3"/>
          <p:cNvSpPr txBox="true"/>
          <p:nvPr/>
        </p:nvSpPr>
        <p:spPr>
          <a:xfrm rot="0">
            <a:off x="2115543" y="709622"/>
            <a:ext cx="4736473"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New Connection Mysql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70" t="8111" r="10066" b="11953"/>
          <a:stretch>
            <a:fillRect/>
          </a:stretch>
        </p:blipFill>
        <p:spPr>
          <a:xfrm flipH="false" flipV="false" rot="0">
            <a:off x="3352286" y="816182"/>
            <a:ext cx="11583428" cy="8654636"/>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31" t="0" r="431" b="0"/>
          <a:stretch>
            <a:fillRect/>
          </a:stretch>
        </p:blipFill>
        <p:spPr>
          <a:xfrm flipH="false" flipV="false" rot="0">
            <a:off x="232285" y="4494187"/>
            <a:ext cx="19059938" cy="3824153"/>
          </a:xfrm>
          <a:prstGeom prst="rect">
            <a:avLst/>
          </a:prstGeom>
        </p:spPr>
      </p:pic>
      <p:sp>
        <p:nvSpPr>
          <p:cNvPr name="TextBox 3" id="3"/>
          <p:cNvSpPr txBox="true"/>
          <p:nvPr/>
        </p:nvSpPr>
        <p:spPr>
          <a:xfrm rot="0">
            <a:off x="2696580" y="709622"/>
            <a:ext cx="3574399"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Kết Nối Database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80776" y="2795555"/>
            <a:ext cx="18487444" cy="6038180"/>
          </a:xfrm>
          <a:prstGeom prst="rect">
            <a:avLst/>
          </a:prstGeom>
        </p:spPr>
      </p:pic>
      <p:sp>
        <p:nvSpPr>
          <p:cNvPr name="TextBox 3" id="3"/>
          <p:cNvSpPr txBox="true"/>
          <p:nvPr/>
        </p:nvSpPr>
        <p:spPr>
          <a:xfrm rot="0">
            <a:off x="2876044" y="709622"/>
            <a:ext cx="3215471"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Kết Nối Dataset</a:t>
            </a: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FFFFFF"/>
                </a:solidFill>
                <a:latin typeface="ไอติม"/>
              </a:rPr>
              <a:t>3. Convert Type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1334" y="-2864801"/>
            <a:ext cx="18589809" cy="13756458"/>
          </a:xfrm>
          <a:prstGeom prst="rect">
            <a:avLst/>
          </a:prstGeom>
        </p:spPr>
      </p:pic>
      <p:sp>
        <p:nvSpPr>
          <p:cNvPr name="AutoShape 3" id="3"/>
          <p:cNvSpPr/>
          <p:nvPr/>
        </p:nvSpPr>
        <p:spPr>
          <a:xfrm rot="0">
            <a:off x="1617895" y="1210626"/>
            <a:ext cx="14432244" cy="7941886"/>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4. EDA và Query</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072231" y="3075415"/>
            <a:ext cx="12857805" cy="2985999"/>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Bold"/>
              </a:rPr>
              <a:t> Hãng Nào Tai nạn Nhiều nhất</a:t>
            </a:r>
          </a:p>
          <a:p>
            <a:pPr algn="just" marL="527011" indent="-263505" lvl="1">
              <a:lnSpc>
                <a:spcPts val="3417"/>
              </a:lnSpc>
              <a:buFont typeface="Arial"/>
              <a:buChar char="•"/>
            </a:pPr>
            <a:r>
              <a:rPr lang="en-US" sz="2440">
                <a:solidFill>
                  <a:srgbClr val="141414"/>
                </a:solidFill>
                <a:latin typeface="Montserrat Bold"/>
              </a:rPr>
              <a:t> Tỷ Lệ Tai nạn giữa các hãng</a:t>
            </a:r>
          </a:p>
          <a:p>
            <a:pPr algn="just" marL="527011" indent="-263505" lvl="1">
              <a:lnSpc>
                <a:spcPts val="3417"/>
              </a:lnSpc>
              <a:buFont typeface="Arial"/>
              <a:buChar char="•"/>
            </a:pPr>
            <a:r>
              <a:rPr lang="en-US" sz="2440">
                <a:solidFill>
                  <a:srgbClr val="141414"/>
                </a:solidFill>
                <a:latin typeface="Montserrat Bold"/>
              </a:rPr>
              <a:t> Top 5 Hãng có số Lượng tai nạn filter</a:t>
            </a:r>
          </a:p>
          <a:p>
            <a:pPr algn="just" marL="527011" indent="-263505" lvl="1">
              <a:lnSpc>
                <a:spcPts val="3417"/>
              </a:lnSpc>
              <a:buFont typeface="Arial"/>
              <a:buChar char="•"/>
            </a:pPr>
            <a:r>
              <a:rPr lang="en-US" sz="2440">
                <a:solidFill>
                  <a:srgbClr val="141414"/>
                </a:solidFill>
                <a:latin typeface="Montserrat Bold"/>
              </a:rPr>
              <a:t> Giai Đoạn Các Hãng Xảy Ra Tai Nạn</a:t>
            </a:r>
          </a:p>
          <a:p>
            <a:pPr algn="just" marL="527011" indent="-263505" lvl="1">
              <a:lnSpc>
                <a:spcPts val="3417"/>
              </a:lnSpc>
              <a:buFont typeface="Arial"/>
              <a:buChar char="•"/>
            </a:pPr>
            <a:r>
              <a:rPr lang="en-US" sz="2440">
                <a:solidFill>
                  <a:srgbClr val="141414"/>
                </a:solidFill>
                <a:latin typeface="Montserrat Bold"/>
              </a:rPr>
              <a:t> Số Lượng người chết ở hãng có tai nạn nhiều nhất qua các năm</a:t>
            </a:r>
          </a:p>
          <a:p>
            <a:pPr algn="just" marL="527011" indent="-263505" lvl="1">
              <a:lnSpc>
                <a:spcPts val="3417"/>
              </a:lnSpc>
              <a:buFont typeface="Arial"/>
              <a:buChar char="•"/>
            </a:pPr>
            <a:r>
              <a:rPr lang="en-US" sz="2440">
                <a:solidFill>
                  <a:srgbClr val="141414"/>
                </a:solidFill>
                <a:latin typeface="Montserrat Bold"/>
              </a:rPr>
              <a:t>Tổng Người Chết Ở 5 hãng có tai nạn cao nhất</a:t>
            </a:r>
          </a:p>
          <a:p>
            <a:pPr algn="just">
              <a:lnSpc>
                <a:spcPts val="3417"/>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1334" y="-2864801"/>
            <a:ext cx="18589809" cy="13756458"/>
          </a:xfrm>
          <a:prstGeom prst="rect">
            <a:avLst/>
          </a:prstGeom>
        </p:spPr>
      </p:pic>
      <p:sp>
        <p:nvSpPr>
          <p:cNvPr name="AutoShape 3" id="3"/>
          <p:cNvSpPr/>
          <p:nvPr/>
        </p:nvSpPr>
        <p:spPr>
          <a:xfrm rot="0">
            <a:off x="1617895" y="1210626"/>
            <a:ext cx="14432244" cy="7941886"/>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Kế Hoạch EDA</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072231" y="3075415"/>
            <a:ext cx="12857805" cy="2128749"/>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Bold"/>
              </a:rPr>
              <a:t> Ranking Loại Máy bay có tai nạn nhiều nhất</a:t>
            </a:r>
          </a:p>
          <a:p>
            <a:pPr algn="just" marL="527011" indent="-263505" lvl="1">
              <a:lnSpc>
                <a:spcPts val="3417"/>
              </a:lnSpc>
              <a:buFont typeface="Arial"/>
              <a:buChar char="•"/>
            </a:pPr>
            <a:r>
              <a:rPr lang="en-US" sz="2440">
                <a:solidFill>
                  <a:srgbClr val="141414"/>
                </a:solidFill>
                <a:latin typeface="Montserrat Bold"/>
              </a:rPr>
              <a:t> Tỷ Lệ Sống Sót theo loại máy bay</a:t>
            </a:r>
          </a:p>
          <a:p>
            <a:pPr algn="just" marL="527011" indent="-263505" lvl="1">
              <a:lnSpc>
                <a:spcPts val="3417"/>
              </a:lnSpc>
              <a:buFont typeface="Arial"/>
              <a:buChar char="•"/>
            </a:pPr>
            <a:r>
              <a:rPr lang="en-US" sz="2440">
                <a:solidFill>
                  <a:srgbClr val="141414"/>
                </a:solidFill>
                <a:latin typeface="Montserrat Bold"/>
              </a:rPr>
              <a:t> Các Hãng Có loại máy bay tai nạn nhiều nhất</a:t>
            </a:r>
          </a:p>
          <a:p>
            <a:pPr algn="just" marL="527011" indent="-263505" lvl="1">
              <a:lnSpc>
                <a:spcPts val="3417"/>
              </a:lnSpc>
              <a:buFont typeface="Arial"/>
              <a:buChar char="•"/>
            </a:pPr>
            <a:r>
              <a:rPr lang="en-US" sz="2440">
                <a:solidFill>
                  <a:srgbClr val="141414"/>
                </a:solidFill>
                <a:latin typeface="Montserrat Bold"/>
              </a:rPr>
              <a:t> .......</a:t>
            </a:r>
          </a:p>
          <a:p>
            <a:pPr algn="just">
              <a:lnSpc>
                <a:spcPts val="3417"/>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301809" y="1028700"/>
            <a:ext cx="16230600" cy="8229600"/>
          </a:xfrm>
          <a:prstGeom prst="rect">
            <a:avLst/>
          </a:prstGeom>
          <a:solidFill>
            <a:srgbClr val="FFFFFF"/>
          </a:solidFill>
        </p:spPr>
      </p:sp>
      <p:sp>
        <p:nvSpPr>
          <p:cNvPr name="TextBox 4" id="4"/>
          <p:cNvSpPr txBox="true"/>
          <p:nvPr/>
        </p:nvSpPr>
        <p:spPr>
          <a:xfrm rot="0">
            <a:off x="3827206" y="1501664"/>
            <a:ext cx="10633589"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Thành viên Nhóm</a:t>
            </a:r>
          </a:p>
        </p:txBody>
      </p:sp>
      <p:sp>
        <p:nvSpPr>
          <p:cNvPr name="TextBox 5" id="5"/>
          <p:cNvSpPr txBox="true"/>
          <p:nvPr/>
        </p:nvSpPr>
        <p:spPr>
          <a:xfrm rot="0">
            <a:off x="5139792" y="3937228"/>
            <a:ext cx="5708351"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Lý Quốc Dũng - 19133015</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grpSp>
        <p:nvGrpSpPr>
          <p:cNvPr name="Group 10" id="10"/>
          <p:cNvGrpSpPr/>
          <p:nvPr/>
        </p:nvGrpSpPr>
        <p:grpSpPr>
          <a:xfrm rot="0">
            <a:off x="3359469" y="3645750"/>
            <a:ext cx="913824" cy="905454"/>
            <a:chOff x="0" y="0"/>
            <a:chExt cx="1218433" cy="1207272"/>
          </a:xfrm>
        </p:grpSpPr>
        <p:grpSp>
          <p:nvGrpSpPr>
            <p:cNvPr name="Group 11" id="11"/>
            <p:cNvGrpSpPr/>
            <p:nvPr/>
          </p:nvGrpSpPr>
          <p:grpSpPr>
            <a:xfrm rot="0">
              <a:off x="0" y="0"/>
              <a:ext cx="1218433" cy="120727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3" id="13"/>
            <p:cNvSpPr txBox="true"/>
            <p:nvPr/>
          </p:nvSpPr>
          <p:spPr>
            <a:xfrm rot="0">
              <a:off x="114489" y="-21715"/>
              <a:ext cx="989454" cy="1155453"/>
            </a:xfrm>
            <a:prstGeom prst="rect">
              <a:avLst/>
            </a:prstGeom>
          </p:spPr>
          <p:txBody>
            <a:bodyPr anchor="t" rtlCol="false" tIns="0" lIns="0" bIns="0" rIns="0">
              <a:spAutoFit/>
            </a:bodyPr>
            <a:lstStyle/>
            <a:p>
              <a:pPr algn="ctr" marL="0" indent="0" lvl="0">
                <a:lnSpc>
                  <a:spcPts val="7381"/>
                </a:lnSpc>
                <a:spcBef>
                  <a:spcPct val="0"/>
                </a:spcBef>
              </a:pPr>
              <a:r>
                <a:rPr lang="en-US" sz="5272">
                  <a:solidFill>
                    <a:srgbClr val="141414"/>
                  </a:solidFill>
                  <a:latin typeface="ไอติม"/>
                </a:rPr>
                <a:t>1</a:t>
              </a:r>
            </a:p>
          </p:txBody>
        </p:sp>
      </p:grpSp>
      <p:grpSp>
        <p:nvGrpSpPr>
          <p:cNvPr name="Group 14" id="14"/>
          <p:cNvGrpSpPr/>
          <p:nvPr/>
        </p:nvGrpSpPr>
        <p:grpSpPr>
          <a:xfrm rot="0">
            <a:off x="3430001" y="6458649"/>
            <a:ext cx="892176" cy="892176"/>
            <a:chOff x="0" y="0"/>
            <a:chExt cx="1189568" cy="1189568"/>
          </a:xfrm>
        </p:grpSpPr>
        <p:grpSp>
          <p:nvGrpSpPr>
            <p:cNvPr name="Group 15" id="15"/>
            <p:cNvGrpSpPr/>
            <p:nvPr/>
          </p:nvGrpSpPr>
          <p:grpSpPr>
            <a:xfrm rot="0">
              <a:off x="0" y="0"/>
              <a:ext cx="1189568" cy="118956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7" id="17"/>
            <p:cNvSpPr txBox="true"/>
            <p:nvPr/>
          </p:nvSpPr>
          <p:spPr>
            <a:xfrm rot="0">
              <a:off x="111777" y="-42508"/>
              <a:ext cx="966014" cy="1160283"/>
            </a:xfrm>
            <a:prstGeom prst="rect">
              <a:avLst/>
            </a:prstGeom>
          </p:spPr>
          <p:txBody>
            <a:bodyPr anchor="t" rtlCol="false" tIns="0" lIns="0" bIns="0" rIns="0">
              <a:spAutoFit/>
            </a:bodyPr>
            <a:lstStyle/>
            <a:p>
              <a:pPr algn="ctr" marL="0" indent="0" lvl="0">
                <a:lnSpc>
                  <a:spcPts val="7206"/>
                </a:lnSpc>
                <a:spcBef>
                  <a:spcPct val="0"/>
                </a:spcBef>
              </a:pPr>
              <a:r>
                <a:rPr lang="en-US" u="none" sz="5147">
                  <a:solidFill>
                    <a:srgbClr val="141414"/>
                  </a:solidFill>
                  <a:latin typeface="ไอติม"/>
                </a:rPr>
                <a:t>3</a:t>
              </a:r>
            </a:p>
          </p:txBody>
        </p:sp>
      </p:grpSp>
      <p:grpSp>
        <p:nvGrpSpPr>
          <p:cNvPr name="Group 18" id="18"/>
          <p:cNvGrpSpPr/>
          <p:nvPr/>
        </p:nvGrpSpPr>
        <p:grpSpPr>
          <a:xfrm rot="0">
            <a:off x="3381118" y="5029113"/>
            <a:ext cx="892176" cy="884004"/>
            <a:chOff x="0" y="0"/>
            <a:chExt cx="1189568" cy="1178672"/>
          </a:xfrm>
        </p:grpSpPr>
        <p:grpSp>
          <p:nvGrpSpPr>
            <p:cNvPr name="Group 19" id="19"/>
            <p:cNvGrpSpPr/>
            <p:nvPr/>
          </p:nvGrpSpPr>
          <p:grpSpPr>
            <a:xfrm rot="0">
              <a:off x="0" y="0"/>
              <a:ext cx="1189568" cy="1178672"/>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21" id="21"/>
            <p:cNvSpPr txBox="true"/>
            <p:nvPr/>
          </p:nvSpPr>
          <p:spPr>
            <a:xfrm rot="0">
              <a:off x="111777" y="-42508"/>
              <a:ext cx="966014" cy="1149387"/>
            </a:xfrm>
            <a:prstGeom prst="rect">
              <a:avLst/>
            </a:prstGeom>
          </p:spPr>
          <p:txBody>
            <a:bodyPr anchor="t" rtlCol="false" tIns="0" lIns="0" bIns="0" rIns="0">
              <a:spAutoFit/>
            </a:bodyPr>
            <a:lstStyle/>
            <a:p>
              <a:pPr algn="ctr" marL="0" indent="0" lvl="0">
                <a:lnSpc>
                  <a:spcPts val="7206"/>
                </a:lnSpc>
                <a:spcBef>
                  <a:spcPct val="0"/>
                </a:spcBef>
              </a:pPr>
              <a:r>
                <a:rPr lang="en-US" sz="5147">
                  <a:solidFill>
                    <a:srgbClr val="141414"/>
                  </a:solidFill>
                  <a:latin typeface="ไอติม"/>
                </a:rPr>
                <a:t>2</a:t>
              </a:r>
            </a:p>
          </p:txBody>
        </p:sp>
      </p:grpSp>
      <p:sp>
        <p:nvSpPr>
          <p:cNvPr name="TextBox 22" id="22"/>
          <p:cNvSpPr txBox="true"/>
          <p:nvPr/>
        </p:nvSpPr>
        <p:spPr>
          <a:xfrm rot="0">
            <a:off x="5139792" y="6736849"/>
            <a:ext cx="7023246"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Lê Thị Kim Ngân - 19133038</a:t>
            </a:r>
          </a:p>
        </p:txBody>
      </p:sp>
      <p:sp>
        <p:nvSpPr>
          <p:cNvPr name="TextBox 23" id="23"/>
          <p:cNvSpPr txBox="true"/>
          <p:nvPr/>
        </p:nvSpPr>
        <p:spPr>
          <a:xfrm rot="0">
            <a:off x="5139792" y="5299141"/>
            <a:ext cx="8647528"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Đoàn Trần Đăng Khoa - 19133028</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FFFFFF"/>
                </a:solidFill>
                <a:latin typeface="ไอติม"/>
              </a:rPr>
              <a:t>Thanks For Listening</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418272" y="2327910"/>
            <a:ext cx="21124545" cy="5478780"/>
          </a:xfrm>
          <a:prstGeom prst="rect">
            <a:avLst/>
          </a:prstGeom>
        </p:spPr>
        <p:txBody>
          <a:bodyPr anchor="t" rtlCol="false" tIns="0" lIns="0" bIns="0" rIns="0">
            <a:spAutoFit/>
          </a:bodyPr>
          <a:lstStyle/>
          <a:p>
            <a:pPr algn="ctr">
              <a:lnSpc>
                <a:spcPts val="10919"/>
              </a:lnSpc>
            </a:pPr>
            <a:r>
              <a:rPr lang="en-US" sz="7800">
                <a:solidFill>
                  <a:srgbClr val="FFFFFF"/>
                </a:solidFill>
                <a:latin typeface="ไอติม"/>
              </a:rPr>
              <a:t>Tuần Qua Thực Hiện 28/04</a:t>
            </a:r>
          </a:p>
          <a:p>
            <a:pPr algn="ctr">
              <a:lnSpc>
                <a:spcPts val="10919"/>
              </a:lnSpc>
            </a:pPr>
            <a:r>
              <a:rPr lang="en-US" sz="7800">
                <a:solidFill>
                  <a:srgbClr val="FFFFFF"/>
                </a:solidFill>
                <a:latin typeface="ไอติม"/>
              </a:rPr>
              <a:t>Tìm hiểu setup và ứng dụngSQL-Template</a:t>
            </a:r>
          </a:p>
          <a:p>
            <a:pPr algn="ctr">
              <a:lnSpc>
                <a:spcPts val="10919"/>
              </a:lnSpc>
            </a:pPr>
            <a:r>
              <a:rPr lang="en-US" sz="7800">
                <a:solidFill>
                  <a:srgbClr val="FFFFFF"/>
                </a:solidFill>
                <a:latin typeface="ไอติม"/>
              </a:rPr>
              <a:t>EDA</a:t>
            </a:r>
          </a:p>
          <a:p>
            <a:pPr algn="ctr" marL="0" indent="0" lvl="0">
              <a:lnSpc>
                <a:spcPts val="10919"/>
              </a:lnSpc>
              <a:spcBef>
                <a:spcPct val="0"/>
              </a:spcBef>
            </a:pPr>
            <a:r>
              <a:rPr lang="en-US" sz="7799">
                <a:solidFill>
                  <a:srgbClr val="FFFFFF"/>
                </a:solidFill>
                <a:latin typeface="ไอติม"/>
              </a:rPr>
              <a:t>Trả lời câu hỏi</a:t>
            </a:r>
          </a:p>
        </p:txBody>
      </p:sp>
    </p:spTree>
  </p:cSld>
  <p:clrMapOvr>
    <a:masterClrMapping/>
  </p:clrMapOvr>
</p:sld>
</file>

<file path=ppt/slides/slide3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962025"/>
            <a:ext cx="18288000" cy="799147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ไอติม"/>
              </a:rPr>
              <a:t>1.</a:t>
            </a:r>
            <a:r>
              <a:rPr lang="en-US" sz="3000">
                <a:solidFill>
                  <a:srgbClr val="000000"/>
                </a:solidFill>
                <a:latin typeface="ไอติม"/>
              </a:rPr>
              <a:t>Nhóm bạn có dùng filterbox không? nếu có, nhóm bạn sẽ filter theo thuộc tính nào?</a:t>
            </a:r>
          </a:p>
          <a:p>
            <a:pPr>
              <a:lnSpc>
                <a:spcPts val="4200"/>
              </a:lnSpc>
              <a:spcBef>
                <a:spcPct val="0"/>
              </a:spcBef>
            </a:pPr>
            <a:r>
              <a:rPr lang="en-US" sz="3000">
                <a:solidFill>
                  <a:srgbClr val="000000"/>
                </a:solidFill>
                <a:latin typeface="ไอติม"/>
              </a:rPr>
              <a:t>--&gt; Có, như đã thuyết trình thì nhóm mình filter theo Operater (hãng hàng không)</a:t>
            </a:r>
          </a:p>
          <a:p>
            <a:pPr>
              <a:lnSpc>
                <a:spcPts val="4200"/>
              </a:lnSpc>
              <a:spcBef>
                <a:spcPct val="0"/>
              </a:spcBef>
            </a:pPr>
            <a:r>
              <a:rPr lang="en-US" sz="3000">
                <a:solidFill>
                  <a:srgbClr val="000000"/>
                </a:solidFill>
                <a:latin typeface="ไอติม"/>
              </a:rPr>
              <a:t>2. Tập dữ liệu này các bạn có kiểm tra được là dữ liệu thật hay giả không ạ?, 3. Nguồn dự liệu bạn lấy ở đâu có tin được không ?</a:t>
            </a:r>
          </a:p>
          <a:p>
            <a:pPr>
              <a:lnSpc>
                <a:spcPts val="4200"/>
              </a:lnSpc>
              <a:spcBef>
                <a:spcPct val="0"/>
              </a:spcBef>
            </a:pPr>
            <a:r>
              <a:rPr lang="en-US" sz="3000">
                <a:solidFill>
                  <a:srgbClr val="000000"/>
                </a:solidFill>
                <a:latin typeface="ไอติม"/>
              </a:rPr>
              <a:t>--&gt; đây là tập dữ liệu dựa trên các tai nạn máy bay trong lịch sử, tập dữ liệu này gốc từ https://opendata.socrata.com/Government/Airplane-Crashes-and-Fatalities-Since-1908/q2te-8cvq, </a:t>
            </a:r>
          </a:p>
          <a:p>
            <a:pPr>
              <a:lnSpc>
                <a:spcPts val="4200"/>
              </a:lnSpc>
              <a:spcBef>
                <a:spcPct val="0"/>
              </a:spcBef>
            </a:pPr>
            <a:r>
              <a:rPr lang="en-US" sz="3000">
                <a:solidFill>
                  <a:srgbClr val="000000"/>
                </a:solidFill>
                <a:latin typeface="ไอติม"/>
              </a:rPr>
              <a:t>tuy nhiên vẫn chưa có bằng chứng nào chứng minh cho sự thật giả của toàn bộ tập dữ liệu này</a:t>
            </a:r>
          </a:p>
          <a:p>
            <a:pPr>
              <a:lnSpc>
                <a:spcPts val="4200"/>
              </a:lnSpc>
              <a:spcBef>
                <a:spcPct val="0"/>
              </a:spcBef>
            </a:pPr>
            <a:r>
              <a:rPr lang="en-US" sz="3000">
                <a:solidFill>
                  <a:srgbClr val="000000"/>
                </a:solidFill>
                <a:latin typeface="ไอติม"/>
              </a:rPr>
              <a:t>4. Có hãng bay nào không xảy ra cuộc tai nạn nào không</a:t>
            </a:r>
          </a:p>
          <a:p>
            <a:pPr>
              <a:lnSpc>
                <a:spcPts val="4200"/>
              </a:lnSpc>
              <a:spcBef>
                <a:spcPct val="0"/>
              </a:spcBef>
            </a:pPr>
            <a:r>
              <a:rPr lang="en-US" sz="3000">
                <a:solidFill>
                  <a:srgbClr val="000000"/>
                </a:solidFill>
                <a:latin typeface="ไอติม"/>
              </a:rPr>
              <a:t>--&gt; vì đây là tập dữ liệu tai nạn về các chuyến bay, nên hãng nào không có tai nạn sẽ không được thêm vào đây</a:t>
            </a:r>
          </a:p>
          <a:p>
            <a:pPr>
              <a:lnSpc>
                <a:spcPts val="4200"/>
              </a:lnSpc>
              <a:spcBef>
                <a:spcPct val="0"/>
              </a:spcBef>
            </a:pPr>
            <a:r>
              <a:rPr lang="en-US" sz="3000">
                <a:solidFill>
                  <a:srgbClr val="000000"/>
                </a:solidFill>
                <a:latin typeface="ไอติม"/>
              </a:rPr>
              <a:t>5. Hãng nào có số lượng người mất nhiều nhất và vì sao</a:t>
            </a:r>
          </a:p>
          <a:p>
            <a:pPr>
              <a:lnSpc>
                <a:spcPts val="4200"/>
              </a:lnSpc>
              <a:spcBef>
                <a:spcPct val="0"/>
              </a:spcBef>
            </a:pPr>
            <a:r>
              <a:rPr lang="en-US" sz="3000">
                <a:solidFill>
                  <a:srgbClr val="000000"/>
                </a:solidFill>
                <a:latin typeface="ไอติม"/>
              </a:rPr>
              <a:t>--&gt; Nhóm đã trực quan hóa bằng dạng table đã thuyết trình</a:t>
            </a:r>
          </a:p>
          <a:p>
            <a:pPr>
              <a:lnSpc>
                <a:spcPts val="4200"/>
              </a:lnSpc>
              <a:spcBef>
                <a:spcPct val="0"/>
              </a:spcBef>
            </a:pPr>
            <a:r>
              <a:rPr lang="en-US" sz="3000">
                <a:solidFill>
                  <a:srgbClr val="000000"/>
                </a:solidFill>
                <a:latin typeface="ไอติม"/>
              </a:rPr>
              <a:t>6. Nhóm cho mình hỏi nếu tỷ lệ tai nạn máy bay  nhiều nhất dùng biểu đồ ranking thì mình muốn tìm tỷ lệ tai nạn máy bay ít nhất mình sẽ dùng loại biểu đồ nào là hợp lí ?</a:t>
            </a:r>
          </a:p>
          <a:p>
            <a:pPr>
              <a:lnSpc>
                <a:spcPts val="4200"/>
              </a:lnSpc>
              <a:spcBef>
                <a:spcPct val="0"/>
              </a:spcBef>
            </a:pPr>
            <a:r>
              <a:rPr lang="en-US" sz="3000">
                <a:solidFill>
                  <a:srgbClr val="000000"/>
                </a:solidFill>
                <a:latin typeface="ไอติม"/>
              </a:rPr>
              <a:t>--&gt; Nhóm mình sẽ sử dụng Pie Chart để tổng quát hơn, tuy nhiên có thể sử dụng theo filter để tìm tỷ lệ tai nạn máy bay ít nhất</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962025"/>
            <a:ext cx="18288000" cy="42576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ไอติม"/>
              </a:rPr>
              <a:t>7. Bạn có thể tính được tỷ lệ sống sót của hàng khách khi xảy ra sự cố được không?</a:t>
            </a:r>
          </a:p>
          <a:p>
            <a:pPr algn="just">
              <a:lnSpc>
                <a:spcPts val="4200"/>
              </a:lnSpc>
              <a:spcBef>
                <a:spcPct val="0"/>
              </a:spcBef>
            </a:pPr>
            <a:r>
              <a:rPr lang="en-US" sz="3000">
                <a:solidFill>
                  <a:srgbClr val="000000"/>
                </a:solidFill>
                <a:latin typeface="ไอติม"/>
              </a:rPr>
              <a:t>--&gt; được tỷ lệ sống sốt =  Sl sống sótx100/ tổng số sống sót</a:t>
            </a:r>
          </a:p>
          <a:p>
            <a:pPr algn="just">
              <a:lnSpc>
                <a:spcPts val="4200"/>
              </a:lnSpc>
              <a:spcBef>
                <a:spcPct val="0"/>
              </a:spcBef>
            </a:pPr>
            <a:r>
              <a:rPr lang="en-US" sz="3000">
                <a:solidFill>
                  <a:srgbClr val="000000"/>
                </a:solidFill>
                <a:latin typeface="ไอติม"/>
              </a:rPr>
              <a:t>dựa trên số hiệu chuyến bay hay dựa trên số lượng người chết ở các chuyến bay lịch sử</a:t>
            </a:r>
          </a:p>
          <a:p>
            <a:pPr algn="just">
              <a:lnSpc>
                <a:spcPts val="4200"/>
              </a:lnSpc>
              <a:spcBef>
                <a:spcPct val="0"/>
              </a:spcBef>
            </a:pPr>
            <a:r>
              <a:rPr lang="en-US" sz="3000">
                <a:solidFill>
                  <a:srgbClr val="000000"/>
                </a:solidFill>
                <a:latin typeface="ไอติม"/>
              </a:rPr>
              <a:t>8. vì sao bạn sử dụng biểu đồ bar chart , pie char ,...mà kh sử dụng các loại biểu đồ khác</a:t>
            </a:r>
          </a:p>
          <a:p>
            <a:pPr algn="just">
              <a:lnSpc>
                <a:spcPts val="4200"/>
              </a:lnSpc>
              <a:spcBef>
                <a:spcPct val="0"/>
              </a:spcBef>
            </a:pPr>
            <a:r>
              <a:rPr lang="en-US" sz="3000">
                <a:solidFill>
                  <a:srgbClr val="000000"/>
                </a:solidFill>
                <a:latin typeface="ไอติม"/>
              </a:rPr>
              <a:t>--&gt; như nhóm mình đã nói thì nhóm  đã trực quan theo nhiều biểu đồ và sẽ cố gắng sử dụng thêm đa dạng các biểu đồ, tuy nhiên sẽ tập trung vào một số biểu đồ nhất định để phục vụ cho câu trả lời và mục đích của nhóm</a:t>
            </a:r>
          </a:p>
          <a:p>
            <a:pPr algn="just">
              <a:lnSpc>
                <a:spcPts val="4200"/>
              </a:lnSpc>
              <a:spcBef>
                <a:spcPct val="0"/>
              </a:spcBef>
            </a:pPr>
            <a:r>
              <a:rPr lang="en-US" sz="3000">
                <a:solidFill>
                  <a:srgbClr val="000000"/>
                </a:solidFill>
                <a:latin typeface="ไอติม"/>
              </a:rPr>
              <a:t>9. Để superset truy cập vào được mysql ở trên docker có cần mở các port nào k</a:t>
            </a:r>
          </a:p>
          <a:p>
            <a:pPr algn="just">
              <a:lnSpc>
                <a:spcPts val="4200"/>
              </a:lnSpc>
              <a:spcBef>
                <a:spcPct val="0"/>
              </a:spcBef>
            </a:pPr>
            <a:r>
              <a:rPr lang="en-US" sz="3000">
                <a:solidFill>
                  <a:srgbClr val="000000"/>
                </a:solidFill>
                <a:latin typeface="ไอติม"/>
              </a:rPr>
              <a:t>--&gt; nhóm mình mở port 3306</a:t>
            </a: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2240607" y="3081020"/>
            <a:ext cx="14570018" cy="2716530"/>
          </a:xfrm>
          <a:prstGeom prst="rect">
            <a:avLst/>
          </a:prstGeom>
        </p:spPr>
        <p:txBody>
          <a:bodyPr anchor="t" rtlCol="false" tIns="0" lIns="0" bIns="0" rIns="0">
            <a:spAutoFit/>
          </a:bodyPr>
          <a:lstStyle/>
          <a:p>
            <a:pPr>
              <a:lnSpc>
                <a:spcPts val="10919"/>
              </a:lnSpc>
            </a:pPr>
            <a:r>
              <a:rPr lang="en-US" sz="7800">
                <a:solidFill>
                  <a:srgbClr val="FFFFFF"/>
                </a:solidFill>
                <a:latin typeface="ไอติม"/>
              </a:rPr>
              <a:t>SQL Templating</a:t>
            </a:r>
            <a:r>
              <a:rPr lang="en-US" sz="7800">
                <a:solidFill>
                  <a:srgbClr val="FFFFFF"/>
                </a:solidFill>
                <a:latin typeface="Arimo"/>
              </a:rPr>
              <a:t>​</a:t>
            </a:r>
            <a:r>
              <a:rPr lang="en-US" sz="7800">
                <a:solidFill>
                  <a:srgbClr val="FFFFFF"/>
                </a:solidFill>
                <a:latin typeface="Arimo"/>
              </a:rPr>
              <a:t> - Jinja Templates</a:t>
            </a:r>
          </a:p>
          <a:p>
            <a:pPr marL="0" indent="0" lvl="0">
              <a:lnSpc>
                <a:spcPts val="10919"/>
              </a:lnSpc>
              <a:spcBef>
                <a:spcPct val="0"/>
              </a:spcBef>
            </a:pPr>
          </a:p>
        </p:txBody>
      </p:sp>
      <p:sp>
        <p:nvSpPr>
          <p:cNvPr name="TextBox 3" id="3"/>
          <p:cNvSpPr txBox="true"/>
          <p:nvPr/>
        </p:nvSpPr>
        <p:spPr>
          <a:xfrm rot="0">
            <a:off x="2989111" y="4413250"/>
            <a:ext cx="13073009" cy="1384300"/>
          </a:xfrm>
          <a:prstGeom prst="rect">
            <a:avLst/>
          </a:prstGeom>
        </p:spPr>
        <p:txBody>
          <a:bodyPr anchor="t" rtlCol="false" tIns="0" lIns="0" bIns="0" rIns="0">
            <a:spAutoFit/>
          </a:bodyPr>
          <a:lstStyle/>
          <a:p>
            <a:pPr algn="ctr">
              <a:lnSpc>
                <a:spcPts val="5599"/>
              </a:lnSpc>
            </a:pPr>
            <a:r>
              <a:rPr lang="en-US" sz="3999">
                <a:solidFill>
                  <a:srgbClr val="FFFFFF"/>
                </a:solidFill>
                <a:latin typeface="Open Sans Light"/>
              </a:rPr>
              <a:t>https://superset.apache.org/docs/installation/sql-templating/#available-macros</a:t>
            </a:r>
          </a:p>
        </p:txBody>
      </p:sp>
      <p:sp>
        <p:nvSpPr>
          <p:cNvPr name="TextBox 4" id="4"/>
          <p:cNvSpPr txBox="true"/>
          <p:nvPr/>
        </p:nvSpPr>
        <p:spPr>
          <a:xfrm rot="0">
            <a:off x="4686002" y="2346325"/>
            <a:ext cx="8915995"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Tìm Hiểu, Setup Và ứng dụng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7347" y="2180106"/>
            <a:ext cx="17493307" cy="4972206"/>
          </a:xfrm>
          <a:prstGeom prst="rect">
            <a:avLst/>
          </a:prstGeom>
        </p:spPr>
      </p:pic>
      <p:sp>
        <p:nvSpPr>
          <p:cNvPr name="TextBox 3" id="3"/>
          <p:cNvSpPr txBox="true"/>
          <p:nvPr/>
        </p:nvSpPr>
        <p:spPr>
          <a:xfrm rot="0">
            <a:off x="0" y="-95250"/>
            <a:ext cx="7909024"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a:rPr>
              <a:t>Config superset_config.py</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4388"/>
          <a:stretch>
            <a:fillRect/>
          </a:stretch>
        </p:blipFill>
        <p:spPr>
          <a:xfrm flipH="false" flipV="false" rot="0">
            <a:off x="1028700" y="2695939"/>
            <a:ext cx="18060982" cy="3614918"/>
          </a:xfrm>
          <a:prstGeom prst="rect">
            <a:avLst/>
          </a:prstGeom>
        </p:spPr>
      </p:pic>
      <p:sp>
        <p:nvSpPr>
          <p:cNvPr name="TextBox 3" id="3"/>
          <p:cNvSpPr txBox="true"/>
          <p:nvPr/>
        </p:nvSpPr>
        <p:spPr>
          <a:xfrm rot="0">
            <a:off x="227018" y="-95250"/>
            <a:ext cx="117944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Add ENABLE_TEMPLATE_PROCESSING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336" t="0" r="7336" b="0"/>
          <a:stretch>
            <a:fillRect/>
          </a:stretch>
        </p:blipFill>
        <p:spPr>
          <a:xfrm flipH="false" flipV="false" rot="0">
            <a:off x="729571" y="2555802"/>
            <a:ext cx="16529729" cy="3069328"/>
          </a:xfrm>
          <a:prstGeom prst="rect">
            <a:avLst/>
          </a:prstGeom>
        </p:spPr>
      </p:pic>
      <p:sp>
        <p:nvSpPr>
          <p:cNvPr name="TextBox 3" id="3"/>
          <p:cNvSpPr txBox="true"/>
          <p:nvPr/>
        </p:nvSpPr>
        <p:spPr>
          <a:xfrm rot="0">
            <a:off x="-1095071" y="-95250"/>
            <a:ext cx="1225400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Config JINJA_CONTEXT_ADDONS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8208" y="3239766"/>
            <a:ext cx="8462400" cy="670451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860607" y="3239766"/>
            <a:ext cx="10519947" cy="5781397"/>
          </a:xfrm>
          <a:prstGeom prst="rect">
            <a:avLst/>
          </a:prstGeom>
        </p:spPr>
      </p:pic>
      <p:sp>
        <p:nvSpPr>
          <p:cNvPr name="TextBox 4" id="4"/>
          <p:cNvSpPr txBox="true"/>
          <p:nvPr/>
        </p:nvSpPr>
        <p:spPr>
          <a:xfrm rot="0">
            <a:off x="0" y="141605"/>
            <a:ext cx="10661154"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a:rPr>
              <a:t>CUSTOM_TEMPLATE_PROCESSORS</a:t>
            </a:r>
          </a:p>
        </p:txBody>
      </p:sp>
      <p:sp>
        <p:nvSpPr>
          <p:cNvPr name="TextBox 5" id="5"/>
          <p:cNvSpPr txBox="true"/>
          <p:nvPr/>
        </p:nvSpPr>
        <p:spPr>
          <a:xfrm rot="0">
            <a:off x="5330577" y="1316293"/>
            <a:ext cx="5914434" cy="1322557"/>
          </a:xfrm>
          <a:prstGeom prst="rect">
            <a:avLst/>
          </a:prstGeom>
        </p:spPr>
        <p:txBody>
          <a:bodyPr anchor="t" rtlCol="false" tIns="0" lIns="0" bIns="0" rIns="0">
            <a:spAutoFit/>
          </a:bodyPr>
          <a:lstStyle/>
          <a:p>
            <a:pPr algn="ctr">
              <a:lnSpc>
                <a:spcPts val="10842"/>
              </a:lnSpc>
            </a:pPr>
            <a:r>
              <a:rPr lang="en-US" sz="7744">
                <a:solidFill>
                  <a:srgbClr val="000000"/>
                </a:solidFill>
                <a:latin typeface="Open Sans Light"/>
              </a:rPr>
              <a:t>{{}} --&gt; $</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6255868" y="473143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SQL Code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188415" y="836506"/>
            <a:ext cx="16230600" cy="8229600"/>
          </a:xfrm>
          <a:prstGeom prst="rect">
            <a:avLst/>
          </a:prstGeom>
          <a:solidFill>
            <a:srgbClr val="FFFFFF"/>
          </a:solidFill>
        </p:spPr>
      </p:sp>
      <p:sp>
        <p:nvSpPr>
          <p:cNvPr name="TextBox 4" id="4"/>
          <p:cNvSpPr txBox="true"/>
          <p:nvPr/>
        </p:nvSpPr>
        <p:spPr>
          <a:xfrm rot="0">
            <a:off x="3827206" y="1501664"/>
            <a:ext cx="10633589"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Giới thiệu về data</a:t>
            </a:r>
          </a:p>
        </p:txBody>
      </p:sp>
      <p:grpSp>
        <p:nvGrpSpPr>
          <p:cNvPr name="Group 5" id="5"/>
          <p:cNvGrpSpPr/>
          <p:nvPr/>
        </p:nvGrpSpPr>
        <p:grpSpPr>
          <a:xfrm rot="0">
            <a:off x="1687292" y="3243551"/>
            <a:ext cx="769878" cy="769878"/>
            <a:chOff x="0" y="0"/>
            <a:chExt cx="1026503" cy="1026503"/>
          </a:xfrm>
        </p:grpSpPr>
        <p:grpSp>
          <p:nvGrpSpPr>
            <p:cNvPr name="Group 6" id="6"/>
            <p:cNvGrpSpPr/>
            <p:nvPr/>
          </p:nvGrpSpPr>
          <p:grpSpPr>
            <a:xfrm rot="0">
              <a:off x="0" y="0"/>
              <a:ext cx="1026503" cy="1026503"/>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8" id="8"/>
            <p:cNvSpPr txBox="true"/>
            <p:nvPr/>
          </p:nvSpPr>
          <p:spPr>
            <a:xfrm rot="0">
              <a:off x="190476" y="-23774"/>
              <a:ext cx="645552" cy="988326"/>
            </a:xfrm>
            <a:prstGeom prst="rect">
              <a:avLst/>
            </a:prstGeom>
          </p:spPr>
          <p:txBody>
            <a:bodyPr anchor="t" rtlCol="false" tIns="0" lIns="0" bIns="0" rIns="0">
              <a:spAutoFit/>
            </a:bodyPr>
            <a:lstStyle/>
            <a:p>
              <a:pPr algn="ctr" marL="0" indent="0" lvl="0">
                <a:lnSpc>
                  <a:spcPts val="6218"/>
                </a:lnSpc>
                <a:spcBef>
                  <a:spcPct val="0"/>
                </a:spcBef>
              </a:pPr>
              <a:r>
                <a:rPr lang="en-US" u="none" sz="4441">
                  <a:solidFill>
                    <a:srgbClr val="141414"/>
                  </a:solidFill>
                  <a:latin typeface="ไอติม"/>
                </a:rPr>
                <a:t>1</a:t>
              </a:r>
            </a:p>
          </p:txBody>
        </p:sp>
      </p:grpSp>
      <p:grpSp>
        <p:nvGrpSpPr>
          <p:cNvPr name="Group 9" id="9"/>
          <p:cNvGrpSpPr/>
          <p:nvPr/>
        </p:nvGrpSpPr>
        <p:grpSpPr>
          <a:xfrm rot="0">
            <a:off x="1687292" y="4538790"/>
            <a:ext cx="6342700" cy="730389"/>
            <a:chOff x="0" y="0"/>
            <a:chExt cx="8456933" cy="973852"/>
          </a:xfrm>
        </p:grpSpPr>
        <p:sp>
          <p:nvSpPr>
            <p:cNvPr name="TextBox 10" id="10"/>
            <p:cNvSpPr txBox="true"/>
            <p:nvPr/>
          </p:nvSpPr>
          <p:spPr>
            <a:xfrm rot="0">
              <a:off x="1701706" y="-47625"/>
              <a:ext cx="6755227" cy="553457"/>
            </a:xfrm>
            <a:prstGeom prst="rect">
              <a:avLst/>
            </a:prstGeom>
          </p:spPr>
          <p:txBody>
            <a:bodyPr anchor="t" rtlCol="false" tIns="0" lIns="0" bIns="0" rIns="0">
              <a:spAutoFit/>
            </a:bodyPr>
            <a:lstStyle/>
            <a:p>
              <a:pPr>
                <a:lnSpc>
                  <a:spcPts val="3575"/>
                </a:lnSpc>
              </a:pPr>
            </a:p>
          </p:txBody>
        </p:sp>
        <p:grpSp>
          <p:nvGrpSpPr>
            <p:cNvPr name="Group 11" id="11"/>
            <p:cNvGrpSpPr/>
            <p:nvPr/>
          </p:nvGrpSpPr>
          <p:grpSpPr>
            <a:xfrm rot="0">
              <a:off x="0" y="0"/>
              <a:ext cx="1026503" cy="102650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3" id="13"/>
            <p:cNvSpPr txBox="true"/>
            <p:nvPr/>
          </p:nvSpPr>
          <p:spPr>
            <a:xfrm rot="0">
              <a:off x="96455" y="-23774"/>
              <a:ext cx="833594" cy="988326"/>
            </a:xfrm>
            <a:prstGeom prst="rect">
              <a:avLst/>
            </a:prstGeom>
          </p:spPr>
          <p:txBody>
            <a:bodyPr anchor="t" rtlCol="false" tIns="0" lIns="0" bIns="0" rIns="0">
              <a:spAutoFit/>
            </a:bodyPr>
            <a:lstStyle/>
            <a:p>
              <a:pPr algn="ctr" marL="0" indent="0" lvl="0">
                <a:lnSpc>
                  <a:spcPts val="6218"/>
                </a:lnSpc>
                <a:spcBef>
                  <a:spcPct val="0"/>
                </a:spcBef>
              </a:pPr>
              <a:r>
                <a:rPr lang="en-US" u="none" sz="4441">
                  <a:solidFill>
                    <a:srgbClr val="141414"/>
                  </a:solidFill>
                  <a:latin typeface="ไอติม"/>
                </a:rPr>
                <a:t>2</a:t>
              </a:r>
            </a:p>
          </p:txBody>
        </p:sp>
      </p:grpSp>
      <p:grpSp>
        <p:nvGrpSpPr>
          <p:cNvPr name="Group 14" id="14"/>
          <p:cNvGrpSpPr/>
          <p:nvPr/>
        </p:nvGrpSpPr>
        <p:grpSpPr>
          <a:xfrm rot="0">
            <a:off x="1690562" y="5765315"/>
            <a:ext cx="6339429" cy="803464"/>
            <a:chOff x="0" y="0"/>
            <a:chExt cx="8452573" cy="1071286"/>
          </a:xfrm>
        </p:grpSpPr>
        <p:sp>
          <p:nvSpPr>
            <p:cNvPr name="TextBox 15" id="15"/>
            <p:cNvSpPr txBox="true"/>
            <p:nvPr/>
          </p:nvSpPr>
          <p:spPr>
            <a:xfrm rot="0">
              <a:off x="1700829" y="-47625"/>
              <a:ext cx="6751744" cy="1145223"/>
            </a:xfrm>
            <a:prstGeom prst="rect">
              <a:avLst/>
            </a:prstGeom>
          </p:spPr>
          <p:txBody>
            <a:bodyPr anchor="t" rtlCol="false" tIns="0" lIns="0" bIns="0" rIns="0">
              <a:spAutoFit/>
            </a:bodyPr>
            <a:lstStyle/>
            <a:p>
              <a:pPr>
                <a:lnSpc>
                  <a:spcPts val="3573"/>
                </a:lnSpc>
              </a:pPr>
            </a:p>
            <a:p>
              <a:pPr>
                <a:lnSpc>
                  <a:spcPts val="3573"/>
                </a:lnSpc>
              </a:pPr>
            </a:p>
          </p:txBody>
        </p:sp>
        <p:grpSp>
          <p:nvGrpSpPr>
            <p:cNvPr name="Group 16" id="16"/>
            <p:cNvGrpSpPr/>
            <p:nvPr/>
          </p:nvGrpSpPr>
          <p:grpSpPr>
            <a:xfrm rot="0">
              <a:off x="0" y="0"/>
              <a:ext cx="1025974" cy="102597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8" id="18"/>
            <p:cNvSpPr txBox="true"/>
            <p:nvPr/>
          </p:nvSpPr>
          <p:spPr>
            <a:xfrm rot="0">
              <a:off x="96405" y="-23806"/>
              <a:ext cx="833164" cy="987860"/>
            </a:xfrm>
            <a:prstGeom prst="rect">
              <a:avLst/>
            </a:prstGeom>
          </p:spPr>
          <p:txBody>
            <a:bodyPr anchor="t" rtlCol="false" tIns="0" lIns="0" bIns="0" rIns="0">
              <a:spAutoFit/>
            </a:bodyPr>
            <a:lstStyle/>
            <a:p>
              <a:pPr algn="ctr" marL="0" indent="0" lvl="0">
                <a:lnSpc>
                  <a:spcPts val="6215"/>
                </a:lnSpc>
                <a:spcBef>
                  <a:spcPct val="0"/>
                </a:spcBef>
              </a:pPr>
              <a:r>
                <a:rPr lang="en-US" u="none" sz="4439">
                  <a:solidFill>
                    <a:srgbClr val="141414"/>
                  </a:solidFill>
                  <a:latin typeface="ไอติม"/>
                </a:rPr>
                <a:t>3</a:t>
              </a:r>
            </a:p>
          </p:txBody>
        </p:sp>
      </p:grpSp>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23" id="23"/>
          <p:cNvSpPr txBox="true"/>
          <p:nvPr/>
        </p:nvSpPr>
        <p:spPr>
          <a:xfrm rot="0">
            <a:off x="3208028" y="5717690"/>
            <a:ext cx="12319932" cy="1462435"/>
          </a:xfrm>
          <a:prstGeom prst="rect">
            <a:avLst/>
          </a:prstGeom>
        </p:spPr>
        <p:txBody>
          <a:bodyPr anchor="t" rtlCol="false" tIns="0" lIns="0" bIns="0" rIns="0">
            <a:spAutoFit/>
          </a:bodyPr>
          <a:lstStyle/>
          <a:p>
            <a:pPr>
              <a:lnSpc>
                <a:spcPts val="3918"/>
              </a:lnSpc>
              <a:spcBef>
                <a:spcPct val="0"/>
              </a:spcBef>
            </a:pPr>
            <a:r>
              <a:rPr lang="en-US" sz="2798">
                <a:solidFill>
                  <a:srgbClr val="141414"/>
                </a:solidFill>
                <a:latin typeface="Montserrat"/>
              </a:rPr>
              <a:t>Nguồn: https://www.kaggle.com/datasets/saurograndi/airplane-crashes-since-1908?fbclid=IwAR2Fhir3OUv5JMNADp4W-XwZWnPGQz1CLMZEw3YJ_jU6Ez_Yudzks5CyOSQ</a:t>
            </a:r>
          </a:p>
        </p:txBody>
      </p:sp>
      <p:sp>
        <p:nvSpPr>
          <p:cNvPr name="TextBox 24" id="24"/>
          <p:cNvSpPr txBox="true"/>
          <p:nvPr/>
        </p:nvSpPr>
        <p:spPr>
          <a:xfrm rot="0">
            <a:off x="3208028" y="3355474"/>
            <a:ext cx="11019496" cy="488881"/>
          </a:xfrm>
          <a:prstGeom prst="rect">
            <a:avLst/>
          </a:prstGeom>
        </p:spPr>
        <p:txBody>
          <a:bodyPr anchor="t" rtlCol="false" tIns="0" lIns="0" bIns="0" rIns="0">
            <a:spAutoFit/>
          </a:bodyPr>
          <a:lstStyle/>
          <a:p>
            <a:pPr>
              <a:lnSpc>
                <a:spcPts val="4028"/>
              </a:lnSpc>
            </a:pPr>
            <a:r>
              <a:rPr lang="en-US" sz="2877">
                <a:solidFill>
                  <a:srgbClr val="141414"/>
                </a:solidFill>
                <a:latin typeface="Montserrat"/>
              </a:rPr>
              <a:t>Đề tài Dữ liệu: Các vụ tai nạn máy bay kể từ năm 1908</a:t>
            </a:r>
          </a:p>
        </p:txBody>
      </p:sp>
      <p:sp>
        <p:nvSpPr>
          <p:cNvPr name="TextBox 25" id="25"/>
          <p:cNvSpPr txBox="true"/>
          <p:nvPr/>
        </p:nvSpPr>
        <p:spPr>
          <a:xfrm rot="0">
            <a:off x="3208028" y="4630969"/>
            <a:ext cx="12308608" cy="488881"/>
          </a:xfrm>
          <a:prstGeom prst="rect">
            <a:avLst/>
          </a:prstGeom>
        </p:spPr>
        <p:txBody>
          <a:bodyPr anchor="t" rtlCol="false" tIns="0" lIns="0" bIns="0" rIns="0">
            <a:spAutoFit/>
          </a:bodyPr>
          <a:lstStyle/>
          <a:p>
            <a:pPr>
              <a:lnSpc>
                <a:spcPts val="4028"/>
              </a:lnSpc>
            </a:pPr>
            <a:r>
              <a:rPr lang="en-US" sz="2877">
                <a:solidFill>
                  <a:srgbClr val="141414"/>
                </a:solidFill>
                <a:latin typeface="Montserrat"/>
              </a:rPr>
              <a:t>Dữ Liệu phân tích: Airplane_Crashes_and_Fatalities_Since_1908</a:t>
            </a:r>
          </a:p>
        </p:txBody>
      </p:sp>
      <p:grpSp>
        <p:nvGrpSpPr>
          <p:cNvPr name="Group 26" id="26"/>
          <p:cNvGrpSpPr/>
          <p:nvPr/>
        </p:nvGrpSpPr>
        <p:grpSpPr>
          <a:xfrm rot="0">
            <a:off x="1690562" y="7412678"/>
            <a:ext cx="6339429" cy="749746"/>
            <a:chOff x="0" y="0"/>
            <a:chExt cx="8452573" cy="999662"/>
          </a:xfrm>
        </p:grpSpPr>
        <p:sp>
          <p:nvSpPr>
            <p:cNvPr name="TextBox 27" id="27"/>
            <p:cNvSpPr txBox="true"/>
            <p:nvPr/>
          </p:nvSpPr>
          <p:spPr>
            <a:xfrm rot="0">
              <a:off x="1700829" y="-47625"/>
              <a:ext cx="6751744" cy="553197"/>
            </a:xfrm>
            <a:prstGeom prst="rect">
              <a:avLst/>
            </a:prstGeom>
          </p:spPr>
          <p:txBody>
            <a:bodyPr anchor="t" rtlCol="false" tIns="0" lIns="0" bIns="0" rIns="0">
              <a:spAutoFit/>
            </a:bodyPr>
            <a:lstStyle/>
            <a:p>
              <a:pPr>
                <a:lnSpc>
                  <a:spcPts val="3573"/>
                </a:lnSpc>
              </a:pPr>
              <a:r>
                <a:rPr lang="en-US" sz="2552">
                  <a:solidFill>
                    <a:srgbClr val="141414"/>
                  </a:solidFill>
                  <a:latin typeface="Montserrat"/>
                </a:rPr>
                <a:t>13 dòng và 5269</a:t>
              </a:r>
            </a:p>
          </p:txBody>
        </p:sp>
        <p:grpSp>
          <p:nvGrpSpPr>
            <p:cNvPr name="Group 28" id="28"/>
            <p:cNvGrpSpPr/>
            <p:nvPr/>
          </p:nvGrpSpPr>
          <p:grpSpPr>
            <a:xfrm rot="0">
              <a:off x="0" y="0"/>
              <a:ext cx="1025974" cy="1025974"/>
              <a:chOff x="0" y="0"/>
              <a:chExt cx="6350000" cy="6350000"/>
            </a:xfrm>
          </p:grpSpPr>
          <p:sp>
            <p:nvSpPr>
              <p:cNvPr name="Freeform 29" id="2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30" id="30"/>
            <p:cNvSpPr txBox="true"/>
            <p:nvPr/>
          </p:nvSpPr>
          <p:spPr>
            <a:xfrm rot="0">
              <a:off x="96405" y="-19107"/>
              <a:ext cx="833164" cy="978463"/>
            </a:xfrm>
            <a:prstGeom prst="rect">
              <a:avLst/>
            </a:prstGeom>
          </p:spPr>
          <p:txBody>
            <a:bodyPr anchor="t" rtlCol="false" tIns="0" lIns="0" bIns="0" rIns="0">
              <a:spAutoFit/>
            </a:bodyPr>
            <a:lstStyle/>
            <a:p>
              <a:pPr algn="ctr" marL="0" indent="0" lvl="0">
                <a:lnSpc>
                  <a:spcPts val="6215"/>
                </a:lnSpc>
                <a:spcBef>
                  <a:spcPct val="0"/>
                </a:spcBef>
              </a:pPr>
              <a:r>
                <a:rPr lang="en-US" sz="4439">
                  <a:solidFill>
                    <a:srgbClr val="141414"/>
                  </a:solidFill>
                  <a:latin typeface="ไอติม"/>
                </a:rPr>
                <a:t>4</a:t>
              </a:r>
            </a:p>
          </p:txBody>
        </p:sp>
      </p:grpSp>
    </p:spTree>
  </p:cSld>
  <p:clrMapOvr>
    <a:masterClrMapping/>
  </p:clrMapOvr>
</p:sld>
</file>

<file path=ppt/slides/slide40.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540252" y="28479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EDA</a:t>
            </a:r>
          </a:p>
        </p:txBody>
      </p:sp>
      <p:sp>
        <p:nvSpPr>
          <p:cNvPr name="TextBox 3" id="3"/>
          <p:cNvSpPr txBox="true"/>
          <p:nvPr/>
        </p:nvSpPr>
        <p:spPr>
          <a:xfrm rot="0">
            <a:off x="1028700" y="3013623"/>
            <a:ext cx="14570018" cy="41808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1.Tổng Số Chuyến Bay</a:t>
            </a:r>
          </a:p>
          <a:p>
            <a:pPr algn="ctr">
              <a:lnSpc>
                <a:spcPts val="4759"/>
              </a:lnSpc>
            </a:pPr>
            <a:r>
              <a:rPr lang="en-US" sz="3399">
                <a:solidFill>
                  <a:srgbClr val="FFFFFF"/>
                </a:solidFill>
                <a:latin typeface="Open Sans Light"/>
              </a:rPr>
              <a:t>2. Các Hãng Có Tai Nạn Nhiều Nhất</a:t>
            </a:r>
          </a:p>
          <a:p>
            <a:pPr algn="ctr">
              <a:lnSpc>
                <a:spcPts val="4759"/>
              </a:lnSpc>
            </a:pPr>
            <a:r>
              <a:rPr lang="en-US" sz="3399">
                <a:solidFill>
                  <a:srgbClr val="FFFFFF"/>
                </a:solidFill>
                <a:latin typeface="Open Sans Light"/>
              </a:rPr>
              <a:t>3.Phân tích giai đoạn các tai nạn</a:t>
            </a:r>
          </a:p>
          <a:p>
            <a:pPr algn="ctr">
              <a:lnSpc>
                <a:spcPts val="4759"/>
              </a:lnSpc>
            </a:pPr>
            <a:r>
              <a:rPr lang="en-US" sz="3399">
                <a:solidFill>
                  <a:srgbClr val="FFFFFF"/>
                </a:solidFill>
                <a:latin typeface="Open Sans Light"/>
              </a:rPr>
              <a:t>4.Tổng Số Người Chết Ở Các Hãng</a:t>
            </a:r>
          </a:p>
          <a:p>
            <a:pPr algn="ctr">
              <a:lnSpc>
                <a:spcPts val="4759"/>
              </a:lnSpc>
            </a:pPr>
            <a:r>
              <a:rPr lang="en-US" sz="3399">
                <a:solidFill>
                  <a:srgbClr val="FFFFFF"/>
                </a:solidFill>
                <a:latin typeface="Open Sans Light"/>
              </a:rPr>
              <a:t>5.  Phân tích sâu 5 hãng có tai nạn nhiều nhất và top1</a:t>
            </a:r>
          </a:p>
          <a:p>
            <a:pPr algn="ctr">
              <a:lnSpc>
                <a:spcPts val="4759"/>
              </a:lnSpc>
            </a:pPr>
            <a:r>
              <a:rPr lang="en-US" sz="3399">
                <a:solidFill>
                  <a:srgbClr val="FFFFFF"/>
                </a:solidFill>
                <a:latin typeface="Open Sans Light"/>
              </a:rPr>
              <a:t>6. Tỷ lệ các hãng và Loại máy bay bị tai nạn</a:t>
            </a:r>
          </a:p>
          <a:p>
            <a:pPr algn="ctr">
              <a:lnSpc>
                <a:spcPts val="475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1334" y="-2864801"/>
            <a:ext cx="18589809" cy="13756458"/>
          </a:xfrm>
          <a:prstGeom prst="rect">
            <a:avLst/>
          </a:prstGeom>
        </p:spPr>
      </p:pic>
      <p:sp>
        <p:nvSpPr>
          <p:cNvPr name="AutoShape 3" id="3"/>
          <p:cNvSpPr/>
          <p:nvPr/>
        </p:nvSpPr>
        <p:spPr>
          <a:xfrm rot="0">
            <a:off x="1617895" y="1210626"/>
            <a:ext cx="14432244" cy="7941886"/>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Kế Hoạch Tuần Tới</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072231" y="3075415"/>
            <a:ext cx="12857805" cy="2128749"/>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a:rPr>
              <a:t> Nghiêm Cứu Câu Hỏi Để Phân Tích Sâu Đề tài</a:t>
            </a:r>
          </a:p>
          <a:p>
            <a:pPr algn="just" marL="527011" indent="-263505" lvl="1">
              <a:lnSpc>
                <a:spcPts val="3417"/>
              </a:lnSpc>
              <a:buFont typeface="Arial"/>
              <a:buChar char="•"/>
            </a:pPr>
            <a:r>
              <a:rPr lang="en-US" sz="2440">
                <a:solidFill>
                  <a:srgbClr val="141414"/>
                </a:solidFill>
                <a:latin typeface="Montserrat"/>
              </a:rPr>
              <a:t> Phát triển và Vẽ Các Chart trả lời câu hỏi</a:t>
            </a:r>
          </a:p>
          <a:p>
            <a:pPr algn="just" marL="527011" indent="-263505" lvl="1">
              <a:lnSpc>
                <a:spcPts val="3417"/>
              </a:lnSpc>
              <a:buFont typeface="Arial"/>
              <a:buChar char="•"/>
            </a:pPr>
            <a:r>
              <a:rPr lang="en-US" sz="2440">
                <a:solidFill>
                  <a:srgbClr val="141414"/>
                </a:solidFill>
                <a:latin typeface="Montserrat"/>
              </a:rPr>
              <a:t>...........</a:t>
            </a:r>
          </a:p>
          <a:p>
            <a:pPr algn="just">
              <a:lnSpc>
                <a:spcPts val="3417"/>
              </a:lnSpc>
            </a:pPr>
            <a:r>
              <a:rPr lang="en-US" sz="2440">
                <a:solidFill>
                  <a:srgbClr val="141414"/>
                </a:solidFill>
                <a:latin typeface="Montserrat"/>
              </a:rPr>
              <a:t>  </a:t>
            </a:r>
          </a:p>
          <a:p>
            <a:pPr algn="just">
              <a:lnSpc>
                <a:spcPts val="3417"/>
              </a:lnSpc>
            </a:pP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717982" y="4764621"/>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Tuần Qua Thực Hiện(12/5)</a:t>
            </a:r>
          </a:p>
        </p:txBody>
      </p:sp>
    </p:spTree>
  </p:cSld>
  <p:clrMapOvr>
    <a:masterClrMapping/>
  </p:clrMapOvr>
</p:sld>
</file>

<file path=ppt/slides/slide43.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6255868" y="473143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Trả lời câu hỏi</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96863" y="952500"/>
            <a:ext cx="17591137" cy="8432800"/>
          </a:xfrm>
          <a:prstGeom prst="rect">
            <a:avLst/>
          </a:prstGeom>
        </p:spPr>
        <p:txBody>
          <a:bodyPr anchor="t" rtlCol="false" tIns="0" lIns="0" bIns="0" rIns="0">
            <a:spAutoFit/>
          </a:bodyPr>
          <a:lstStyle/>
          <a:p>
            <a:pPr>
              <a:lnSpc>
                <a:spcPts val="5599"/>
              </a:lnSpc>
            </a:pPr>
            <a:r>
              <a:rPr lang="en-US" sz="3999">
                <a:solidFill>
                  <a:srgbClr val="000000"/>
                </a:solidFill>
                <a:latin typeface="Open Sans Light"/>
              </a:rPr>
              <a:t>Trong dashboard của nhóm có biểu đồ Typecrash, nó có ý nghĩa gì ?</a:t>
            </a:r>
          </a:p>
          <a:p>
            <a:pPr>
              <a:lnSpc>
                <a:spcPts val="5599"/>
              </a:lnSpc>
            </a:pPr>
            <a:r>
              <a:rPr lang="en-US" sz="3999">
                <a:solidFill>
                  <a:srgbClr val="000000"/>
                </a:solidFill>
                <a:latin typeface="Arimo"/>
              </a:rPr>
              <a:t>--&gt; Loại máy bay bị tai nạn</a:t>
            </a:r>
          </a:p>
          <a:p>
            <a:pPr>
              <a:lnSpc>
                <a:spcPts val="5599"/>
              </a:lnSpc>
            </a:pPr>
            <a:r>
              <a:rPr lang="en-US" sz="3999">
                <a:solidFill>
                  <a:srgbClr val="000000"/>
                </a:solidFill>
                <a:latin typeface="Arimo"/>
              </a:rPr>
              <a:t>Mình thấy bạn có công thức tính tỷ lệ sống sót đó là công thức bất kỳ tai nạn máy bay nào cũng dùng công thức tính đó hay tùy loại tai nạn mới áp dụng vào. Bởi khi máy bay xảy ra tai nạn có rất nhiều nguyên do</a:t>
            </a:r>
          </a:p>
          <a:p>
            <a:pPr>
              <a:lnSpc>
                <a:spcPts val="5599"/>
              </a:lnSpc>
            </a:pPr>
            <a:r>
              <a:rPr lang="en-US" sz="3999">
                <a:solidFill>
                  <a:srgbClr val="000000"/>
                </a:solidFill>
                <a:latin typeface="Arimo"/>
              </a:rPr>
              <a:t>--&gt; Công thức này là công thức tính số người còn sống sót sau tai nạn trên tổng số hành khách chuyến bay, thì tất nhiên nó sẽ là TyLeSongSot=((TongHanhKhach-Chet)x100)/TongHanhKhach</a:t>
            </a:r>
          </a:p>
          <a:p>
            <a:pPr>
              <a:lnSpc>
                <a:spcPts val="5599"/>
              </a:lnSpc>
            </a:pPr>
            <a:r>
              <a:rPr lang="en-US" sz="3999">
                <a:solidFill>
                  <a:srgbClr val="000000"/>
                </a:solidFill>
                <a:latin typeface="Arimo"/>
              </a:rPr>
              <a:t>số lượng vụ tai nạn máy bay</a:t>
            </a:r>
          </a:p>
          <a:p>
            <a:pPr>
              <a:lnSpc>
                <a:spcPts val="5599"/>
              </a:lnSpc>
            </a:pPr>
            <a:r>
              <a:rPr lang="en-US" sz="3999">
                <a:solidFill>
                  <a:srgbClr val="000000"/>
                </a:solidFill>
                <a:latin typeface="Arimo"/>
              </a:rPr>
              <a:t>--&gt; hiện nay, nhóm đã update lên hơn 1k8 vụ</a:t>
            </a:r>
          </a:p>
          <a:p>
            <a:pPr algn="ctr">
              <a:lnSpc>
                <a:spcPts val="5599"/>
              </a:lnSpc>
            </a:pPr>
          </a:p>
          <a:p>
            <a:pPr algn="ctr">
              <a:lnSpc>
                <a:spcPts val="5599"/>
              </a:lnSpc>
            </a:pP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2291" y="942975"/>
            <a:ext cx="17027009" cy="7737475"/>
          </a:xfrm>
          <a:prstGeom prst="rect">
            <a:avLst/>
          </a:prstGeom>
        </p:spPr>
        <p:txBody>
          <a:bodyPr anchor="t" rtlCol="false" tIns="0" lIns="0" bIns="0" rIns="0">
            <a:spAutoFit/>
          </a:bodyPr>
          <a:lstStyle/>
          <a:p>
            <a:pPr>
              <a:lnSpc>
                <a:spcPts val="5599"/>
              </a:lnSpc>
              <a:spcBef>
                <a:spcPct val="0"/>
              </a:spcBef>
            </a:pPr>
            <a:r>
              <a:rPr lang="en-US" sz="3999">
                <a:solidFill>
                  <a:srgbClr val="000000"/>
                </a:solidFill>
                <a:latin typeface="ไอติม"/>
              </a:rPr>
              <a:t>sau các vụ tai nạn sau đó có tiến triển gì không?</a:t>
            </a:r>
          </a:p>
          <a:p>
            <a:pPr>
              <a:lnSpc>
                <a:spcPts val="5599"/>
              </a:lnSpc>
              <a:spcBef>
                <a:spcPct val="0"/>
              </a:spcBef>
            </a:pPr>
            <a:r>
              <a:rPr lang="en-US" sz="3999">
                <a:solidFill>
                  <a:srgbClr val="000000"/>
                </a:solidFill>
                <a:latin typeface="ไอติม"/>
              </a:rPr>
              <a:t>--&gt; Có, phần lớn các chuyến bay bị tai nạn là do thế chiến 2 tuy nhiên các năm trở lại gần đây các chuyến bay đã bị tai nạn do quận sự đã hạn chế đi rất nhiều, ngoài ra các trường hợp xảy ra sự cố cũng được khắc phục bằng các công nghệ mới của thời đại</a:t>
            </a:r>
          </a:p>
          <a:p>
            <a:pPr>
              <a:lnSpc>
                <a:spcPts val="5599"/>
              </a:lnSpc>
              <a:spcBef>
                <a:spcPct val="0"/>
              </a:spcBef>
            </a:pPr>
            <a:r>
              <a:rPr lang="en-US" sz="3999">
                <a:solidFill>
                  <a:srgbClr val="000000"/>
                </a:solidFill>
                <a:latin typeface="ไอติม"/>
              </a:rPr>
              <a:t>Hãng nào có số lượng người mất nhiều nhất và vì sao</a:t>
            </a:r>
          </a:p>
          <a:p>
            <a:pPr>
              <a:lnSpc>
                <a:spcPts val="5599"/>
              </a:lnSpc>
              <a:spcBef>
                <a:spcPct val="0"/>
              </a:spcBef>
            </a:pPr>
            <a:r>
              <a:rPr lang="en-US" sz="3999">
                <a:solidFill>
                  <a:srgbClr val="000000"/>
                </a:solidFill>
                <a:latin typeface="ไอติม"/>
              </a:rPr>
              <a:t>--&gt; các hãng của quân sự chiếm hầu hết người mất trong hiện nay vì chiến tranh</a:t>
            </a:r>
          </a:p>
          <a:p>
            <a:pPr>
              <a:lnSpc>
                <a:spcPts val="5599"/>
              </a:lnSpc>
              <a:spcBef>
                <a:spcPct val="0"/>
              </a:spcBef>
            </a:pPr>
            <a:r>
              <a:rPr lang="en-US" sz="3999">
                <a:solidFill>
                  <a:srgbClr val="000000"/>
                </a:solidFill>
                <a:latin typeface="ไอติม"/>
              </a:rPr>
              <a:t>Nguồn dự liệu bạn lấy ở đâu có tin được không ?</a:t>
            </a:r>
          </a:p>
          <a:p>
            <a:pPr>
              <a:lnSpc>
                <a:spcPts val="5599"/>
              </a:lnSpc>
              <a:spcBef>
                <a:spcPct val="0"/>
              </a:spcBef>
            </a:pPr>
            <a:r>
              <a:rPr lang="en-US" sz="3999">
                <a:solidFill>
                  <a:srgbClr val="000000"/>
                </a:solidFill>
                <a:latin typeface="ไอติม"/>
              </a:rPr>
              <a:t>--&gt; kaggle, sự tin cậy thì mình không kiểm tra được tuy nhiên nó vẫn có các trang nguồn rõ ràng</a:t>
            </a:r>
          </a:p>
        </p:txBody>
      </p:sp>
    </p:spTree>
  </p:cSld>
  <p:clrMapOvr>
    <a:masterClrMapping/>
  </p:clrMapOvr>
</p:sld>
</file>

<file path=ppt/slides/slide46.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6819995" y="439959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SetUp Web</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14751" y="2612363"/>
            <a:ext cx="17473249" cy="2551786"/>
          </a:xfrm>
          <a:prstGeom prst="rect">
            <a:avLst/>
          </a:prstGeom>
        </p:spPr>
      </p:pic>
      <p:sp>
        <p:nvSpPr>
          <p:cNvPr name="TextBox 3" id="3"/>
          <p:cNvSpPr txBox="true"/>
          <p:nvPr/>
        </p:nvSpPr>
        <p:spPr>
          <a:xfrm rot="0">
            <a:off x="0" y="-95250"/>
            <a:ext cx="7909024"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a:rPr>
              <a:t>Config superset_config.py</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470594"/>
            <a:ext cx="16079901" cy="2301895"/>
          </a:xfrm>
          <a:prstGeom prst="rect">
            <a:avLst/>
          </a:prstGeom>
        </p:spPr>
      </p:pic>
      <p:sp>
        <p:nvSpPr>
          <p:cNvPr name="TextBox 3" id="3"/>
          <p:cNvSpPr txBox="true"/>
          <p:nvPr/>
        </p:nvSpPr>
        <p:spPr>
          <a:xfrm rot="0">
            <a:off x="620273" y="141605"/>
            <a:ext cx="397296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Add List Role</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4179476"/>
            <a:ext cx="17046427" cy="740000"/>
          </a:xfrm>
          <a:prstGeom prst="rect">
            <a:avLst/>
          </a:prstGeom>
        </p:spPr>
      </p:pic>
      <p:sp>
        <p:nvSpPr>
          <p:cNvPr name="TextBox 3" id="3"/>
          <p:cNvSpPr txBox="true"/>
          <p:nvPr/>
        </p:nvSpPr>
        <p:spPr>
          <a:xfrm rot="0">
            <a:off x="0" y="141605"/>
            <a:ext cx="129023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Tạo Iframe và embed dashboard superset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178890" y="1028700"/>
            <a:ext cx="16230600" cy="8229600"/>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Các câu hỏi nhóm đặt ra</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1801163" y="3229148"/>
            <a:ext cx="12621962" cy="5313909"/>
          </a:xfrm>
          <a:prstGeom prst="rect">
            <a:avLst/>
          </a:prstGeom>
        </p:spPr>
        <p:txBody>
          <a:bodyPr anchor="t" rtlCol="false" tIns="0" lIns="0" bIns="0" rIns="0">
            <a:spAutoFit/>
          </a:bodyPr>
          <a:lstStyle/>
          <a:p>
            <a:pPr algn="just" marL="656548" indent="-328274" lvl="1">
              <a:lnSpc>
                <a:spcPts val="4257"/>
              </a:lnSpc>
              <a:buFont typeface="Arial"/>
              <a:buChar char="•"/>
            </a:pPr>
            <a:r>
              <a:rPr lang="en-US" sz="3040">
                <a:solidFill>
                  <a:srgbClr val="141414"/>
                </a:solidFill>
                <a:latin typeface="Montserrat Bold"/>
              </a:rPr>
              <a:t> Số lượng máy bay rơi, người đi trên máy bay, người chết, người sống sót.</a:t>
            </a:r>
          </a:p>
          <a:p>
            <a:pPr algn="just" marL="656548" indent="-328274" lvl="1">
              <a:lnSpc>
                <a:spcPts val="4257"/>
              </a:lnSpc>
              <a:buFont typeface="Arial"/>
              <a:buChar char="•"/>
            </a:pPr>
            <a:r>
              <a:rPr lang="en-US" sz="3040">
                <a:solidFill>
                  <a:srgbClr val="141414"/>
                </a:solidFill>
                <a:latin typeface="Montserrat"/>
              </a:rPr>
              <a:t> </a:t>
            </a:r>
            <a:r>
              <a:rPr lang="en-US" sz="3040">
                <a:solidFill>
                  <a:srgbClr val="141414"/>
                </a:solidFill>
                <a:latin typeface="Arimo Bold"/>
              </a:rPr>
              <a:t>Loại máy bay nào có số vụ tai nạn cao nhất</a:t>
            </a:r>
          </a:p>
          <a:p>
            <a:pPr algn="just" marL="656548" indent="-328274" lvl="1">
              <a:lnSpc>
                <a:spcPts val="4257"/>
              </a:lnSpc>
              <a:buFont typeface="Arial"/>
              <a:buChar char="•"/>
            </a:pPr>
            <a:r>
              <a:rPr lang="en-US" sz="3040">
                <a:solidFill>
                  <a:srgbClr val="141414"/>
                </a:solidFill>
                <a:latin typeface="Montserrat"/>
              </a:rPr>
              <a:t> </a:t>
            </a:r>
            <a:r>
              <a:rPr lang="en-US" sz="3040">
                <a:solidFill>
                  <a:srgbClr val="141414"/>
                </a:solidFill>
                <a:latin typeface="Arimo Bold"/>
              </a:rPr>
              <a:t>Tuyến đường bay và thời gian nào sẽ có nhiều vụ tai nạn xảy ra nhất</a:t>
            </a:r>
          </a:p>
          <a:p>
            <a:pPr algn="just" marL="656548" indent="-328274" lvl="1">
              <a:lnSpc>
                <a:spcPts val="4257"/>
              </a:lnSpc>
              <a:buFont typeface="Arial"/>
              <a:buChar char="•"/>
            </a:pPr>
            <a:r>
              <a:rPr lang="en-US" sz="3040">
                <a:solidFill>
                  <a:srgbClr val="141414"/>
                </a:solidFill>
                <a:latin typeface="Montserrat"/>
              </a:rPr>
              <a:t> </a:t>
            </a:r>
            <a:r>
              <a:rPr lang="en-US" sz="3040">
                <a:solidFill>
                  <a:srgbClr val="141414"/>
                </a:solidFill>
                <a:latin typeface="Arimo Bold"/>
              </a:rPr>
              <a:t>Loại máy bay nào có nhiều khả năng cứu sống nhiều hành khách hơn khi nó bị rơi?</a:t>
            </a:r>
          </a:p>
          <a:p>
            <a:pPr algn="just" marL="656548" indent="-328274" lvl="1">
              <a:lnSpc>
                <a:spcPts val="4257"/>
              </a:lnSpc>
              <a:buFont typeface="Arial"/>
              <a:buChar char="•"/>
            </a:pPr>
            <a:r>
              <a:rPr lang="en-US" sz="3040">
                <a:solidFill>
                  <a:srgbClr val="141414"/>
                </a:solidFill>
                <a:latin typeface="Montserrat"/>
              </a:rPr>
              <a:t> </a:t>
            </a:r>
            <a:r>
              <a:rPr lang="en-US" sz="3040">
                <a:solidFill>
                  <a:srgbClr val="141414"/>
                </a:solidFill>
                <a:latin typeface="Arimo Bold"/>
              </a:rPr>
              <a:t>Nhà điều hành nào được cải thiện theo thời gian?</a:t>
            </a:r>
          </a:p>
          <a:p>
            <a:pPr algn="just" marL="656548" indent="-328274" lvl="1">
              <a:lnSpc>
                <a:spcPts val="4257"/>
              </a:lnSpc>
              <a:buFont typeface="Arial"/>
              <a:buChar char="•"/>
            </a:pPr>
            <a:r>
              <a:rPr lang="en-US" sz="3040">
                <a:solidFill>
                  <a:srgbClr val="141414"/>
                </a:solidFill>
                <a:latin typeface="Montserrat"/>
              </a:rPr>
              <a:t> </a:t>
            </a:r>
            <a:r>
              <a:rPr lang="en-US" sz="3040">
                <a:solidFill>
                  <a:srgbClr val="141414"/>
                </a:solidFill>
                <a:latin typeface="Arimo Bold"/>
              </a:rPr>
              <a:t>Vị trí có liên quan đến tử vong trên mặt đất không?</a:t>
            </a:r>
          </a:p>
          <a:p>
            <a:pPr algn="just">
              <a:lnSpc>
                <a:spcPts val="4257"/>
              </a:lnSpc>
            </a:pP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444191" y="2427609"/>
            <a:ext cx="16129665" cy="5648325"/>
          </a:xfrm>
          <a:prstGeom prst="rect">
            <a:avLst/>
          </a:prstGeom>
        </p:spPr>
        <p:txBody>
          <a:bodyPr anchor="t" rtlCol="false" tIns="0" lIns="0" bIns="0" rIns="0">
            <a:spAutoFit/>
          </a:bodyPr>
          <a:lstStyle/>
          <a:p>
            <a:pPr algn="ctr">
              <a:lnSpc>
                <a:spcPts val="9799"/>
              </a:lnSpc>
            </a:pPr>
            <a:r>
              <a:rPr lang="en-US" sz="6999">
                <a:solidFill>
                  <a:srgbClr val="FFFFFF"/>
                </a:solidFill>
                <a:latin typeface="ไอติม"/>
              </a:rPr>
              <a:t>Demo</a:t>
            </a:r>
          </a:p>
          <a:p>
            <a:pPr marL="1079501" indent="-539750" lvl="1">
              <a:lnSpc>
                <a:spcPts val="7000"/>
              </a:lnSpc>
              <a:buFont typeface="Arial"/>
              <a:buChar char="•"/>
            </a:pPr>
            <a:r>
              <a:rPr lang="en-US" sz="5000">
                <a:solidFill>
                  <a:srgbClr val="FFFFFF"/>
                </a:solidFill>
                <a:latin typeface="ไอติม"/>
              </a:rPr>
              <a:t> Hãng có số người chết cao nhất</a:t>
            </a:r>
          </a:p>
          <a:p>
            <a:pPr marL="1079501" indent="-539750" lvl="1">
              <a:lnSpc>
                <a:spcPts val="7000"/>
              </a:lnSpc>
              <a:buFont typeface="Arial"/>
              <a:buChar char="•"/>
            </a:pPr>
            <a:r>
              <a:rPr lang="en-US" sz="5000">
                <a:solidFill>
                  <a:srgbClr val="FFFFFF"/>
                </a:solidFill>
                <a:latin typeface="ไอติม"/>
              </a:rPr>
              <a:t> Dựa vào hãng đó coi loại máy bay của hãng đó loại nào rớt nhiều nhất</a:t>
            </a:r>
          </a:p>
          <a:p>
            <a:pPr marL="1079501" indent="-539750" lvl="1">
              <a:lnSpc>
                <a:spcPts val="7000"/>
              </a:lnSpc>
              <a:buFont typeface="Arial"/>
              <a:buChar char="•"/>
            </a:pPr>
            <a:r>
              <a:rPr lang="en-US" sz="5000">
                <a:solidFill>
                  <a:srgbClr val="FFFFFF"/>
                </a:solidFill>
                <a:latin typeface="ไอติม"/>
              </a:rPr>
              <a:t> số người chết và sống của hãng đó</a:t>
            </a:r>
          </a:p>
          <a:p>
            <a:pPr marL="1079501" indent="-539750" lvl="1">
              <a:lnSpc>
                <a:spcPts val="7000"/>
              </a:lnSpc>
              <a:spcBef>
                <a:spcPct val="0"/>
              </a:spcBef>
              <a:buFont typeface="Arial"/>
              <a:buChar char="•"/>
            </a:pPr>
            <a:r>
              <a:rPr lang="en-US" sz="5000">
                <a:solidFill>
                  <a:srgbClr val="FFFFFF"/>
                </a:solidFill>
                <a:latin typeface="ไอติม"/>
              </a:rPr>
              <a:t> Số lượng loại máy bay của hãng đó rơi</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1334" y="-2864801"/>
            <a:ext cx="18589809" cy="13756458"/>
          </a:xfrm>
          <a:prstGeom prst="rect">
            <a:avLst/>
          </a:prstGeom>
        </p:spPr>
      </p:pic>
      <p:sp>
        <p:nvSpPr>
          <p:cNvPr name="AutoShape 3" id="3"/>
          <p:cNvSpPr/>
          <p:nvPr/>
        </p:nvSpPr>
        <p:spPr>
          <a:xfrm rot="0">
            <a:off x="1617895" y="1210626"/>
            <a:ext cx="14432244" cy="7941886"/>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Kế Hoạch Tuần Tới</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319948" y="3075415"/>
            <a:ext cx="12857805" cy="1700124"/>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a:rPr>
              <a:t> Nghiêm Cứu Câu Hỏi Để Phân Tích Sâu Đề tài</a:t>
            </a:r>
          </a:p>
          <a:p>
            <a:pPr algn="just" marL="527011" indent="-263505" lvl="1">
              <a:lnSpc>
                <a:spcPts val="3417"/>
              </a:lnSpc>
              <a:buFont typeface="Arial"/>
              <a:buChar char="•"/>
            </a:pPr>
            <a:r>
              <a:rPr lang="en-US" sz="2440">
                <a:solidFill>
                  <a:srgbClr val="141414"/>
                </a:solidFill>
                <a:latin typeface="Montserrat"/>
              </a:rPr>
              <a:t>Phát triên web</a:t>
            </a:r>
          </a:p>
          <a:p>
            <a:pPr algn="just">
              <a:lnSpc>
                <a:spcPts val="3417"/>
              </a:lnSpc>
            </a:pPr>
            <a:r>
              <a:rPr lang="en-US" sz="2440">
                <a:solidFill>
                  <a:srgbClr val="141414"/>
                </a:solidFill>
                <a:latin typeface="Montserrat"/>
              </a:rPr>
              <a:t>  </a:t>
            </a:r>
          </a:p>
          <a:p>
            <a:pPr algn="just">
              <a:lnSpc>
                <a:spcPts val="3417"/>
              </a:lnSpc>
            </a:pP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grpSp>
        <p:nvGrpSpPr>
          <p:cNvPr name="Group 2" id="2"/>
          <p:cNvGrpSpPr/>
          <p:nvPr/>
        </p:nvGrpSpPr>
        <p:grpSpPr>
          <a:xfrm rot="0">
            <a:off x="1864836" y="3271054"/>
            <a:ext cx="15394464" cy="4180063"/>
            <a:chOff x="0" y="0"/>
            <a:chExt cx="20525952" cy="5573417"/>
          </a:xfrm>
        </p:grpSpPr>
        <p:sp>
          <p:nvSpPr>
            <p:cNvPr name="TextBox 3" id="3"/>
            <p:cNvSpPr txBox="true"/>
            <p:nvPr/>
          </p:nvSpPr>
          <p:spPr>
            <a:xfrm rot="0">
              <a:off x="995285" y="1514041"/>
              <a:ext cx="18535382" cy="4069391"/>
            </a:xfrm>
            <a:prstGeom prst="rect">
              <a:avLst/>
            </a:prstGeom>
          </p:spPr>
          <p:txBody>
            <a:bodyPr anchor="t" rtlCol="false" tIns="0" lIns="0" bIns="0" rIns="0">
              <a:spAutoFit/>
            </a:bodyPr>
            <a:lstStyle/>
            <a:p>
              <a:pPr>
                <a:lnSpc>
                  <a:spcPts val="8177"/>
                </a:lnSpc>
              </a:pPr>
              <a:r>
                <a:rPr lang="en-US" sz="5840">
                  <a:solidFill>
                    <a:srgbClr val="FFFFFF"/>
                  </a:solidFill>
                  <a:latin typeface="Montserrat Bold"/>
                </a:rPr>
                <a:t>Môn:</a:t>
              </a:r>
              <a:r>
                <a:rPr lang="en-US" sz="5840">
                  <a:solidFill>
                    <a:srgbClr val="FFFFFF"/>
                  </a:solidFill>
                  <a:latin typeface="Montserrat"/>
                </a:rPr>
                <a:t> Tương tác dữ liệu trực quan</a:t>
              </a:r>
            </a:p>
            <a:p>
              <a:pPr marL="0" indent="0" lvl="1">
                <a:lnSpc>
                  <a:spcPts val="8177"/>
                </a:lnSpc>
                <a:spcBef>
                  <a:spcPct val="0"/>
                </a:spcBef>
              </a:pPr>
              <a:r>
                <a:rPr lang="en-US" sz="5840">
                  <a:solidFill>
                    <a:srgbClr val="FFFFFF"/>
                  </a:solidFill>
                  <a:latin typeface="Montserrat Bold"/>
                </a:rPr>
                <a:t>Đề tài 25:</a:t>
              </a:r>
              <a:r>
                <a:rPr lang="en-US" sz="5840">
                  <a:solidFill>
                    <a:srgbClr val="FFFFFF"/>
                  </a:solidFill>
                  <a:latin typeface="Montserrat"/>
                </a:rPr>
                <a:t> Các vụ tai nạn trên máy bay kể từ năm 1908</a:t>
              </a:r>
            </a:p>
          </p:txBody>
        </p:sp>
        <p:sp>
          <p:nvSpPr>
            <p:cNvPr name="TextBox 4" id="4"/>
            <p:cNvSpPr txBox="true"/>
            <p:nvPr/>
          </p:nvSpPr>
          <p:spPr>
            <a:xfrm rot="0">
              <a:off x="0" y="207957"/>
              <a:ext cx="20525952" cy="1368601"/>
            </a:xfrm>
            <a:prstGeom prst="rect">
              <a:avLst/>
            </a:prstGeom>
          </p:spPr>
          <p:txBody>
            <a:bodyPr anchor="t" rtlCol="false" tIns="0" lIns="0" bIns="0" rIns="0">
              <a:spAutoFit/>
            </a:bodyPr>
            <a:lstStyle/>
            <a:p>
              <a:pPr algn="ctr">
                <a:lnSpc>
                  <a:spcPts val="7122"/>
                </a:lnSpc>
              </a:pPr>
              <a:r>
                <a:rPr lang="en-US" sz="7826">
                  <a:solidFill>
                    <a:srgbClr val="FF1616"/>
                  </a:solidFill>
                  <a:latin typeface="ไอติม"/>
                </a:rPr>
                <a:t>BÁO CÁO PROJECT</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723293" y="7820024"/>
            <a:ext cx="3536007" cy="34122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916342" y="8712420"/>
            <a:ext cx="2011395" cy="54588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32647" y="7622284"/>
            <a:ext cx="3381833" cy="163601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8230932"/>
            <a:ext cx="1516846" cy="962977"/>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6492596" y="1028700"/>
            <a:ext cx="2651474" cy="2901251"/>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true" rot="0">
            <a:off x="2502122" y="-215085"/>
            <a:ext cx="5786404" cy="1513885"/>
          </a:xfrm>
          <a:prstGeom prst="rect">
            <a:avLst/>
          </a:prstGeom>
        </p:spPr>
      </p:pic>
      <p:pic>
        <p:nvPicPr>
          <p:cNvPr name="Picture 11" id="1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7471672" y="652806"/>
            <a:ext cx="1633708" cy="645993"/>
          </a:xfrm>
          <a:prstGeom prst="rect">
            <a:avLst/>
          </a:prstGeom>
        </p:spPr>
      </p:pic>
      <p:pic>
        <p:nvPicPr>
          <p:cNvPr name="Picture 12" id="12"/>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280866" y="1028700"/>
            <a:ext cx="1167939" cy="1450625"/>
          </a:xfrm>
          <a:prstGeom prst="rect">
            <a:avLst/>
          </a:prstGeom>
        </p:spPr>
      </p:pic>
      <p:sp>
        <p:nvSpPr>
          <p:cNvPr name="TextBox 13" id="13"/>
          <p:cNvSpPr txBox="true"/>
          <p:nvPr/>
        </p:nvSpPr>
        <p:spPr>
          <a:xfrm rot="0">
            <a:off x="9604622" y="7162137"/>
            <a:ext cx="8213711" cy="825043"/>
          </a:xfrm>
          <a:prstGeom prst="rect">
            <a:avLst/>
          </a:prstGeom>
        </p:spPr>
        <p:txBody>
          <a:bodyPr anchor="t" rtlCol="false" tIns="0" lIns="0" bIns="0" rIns="0">
            <a:spAutoFit/>
          </a:bodyPr>
          <a:lstStyle/>
          <a:p>
            <a:pPr algn="ctr" marL="0" indent="0" lvl="0">
              <a:lnSpc>
                <a:spcPts val="6736"/>
              </a:lnSpc>
              <a:spcBef>
                <a:spcPct val="0"/>
              </a:spcBef>
            </a:pPr>
            <a:r>
              <a:rPr lang="en-US" sz="4811">
                <a:solidFill>
                  <a:srgbClr val="141414"/>
                </a:solidFill>
                <a:latin typeface="ไอติม"/>
              </a:rPr>
              <a:t>GVHD: Ts.Huỳnh Xuân Phụng</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877796" y="914313"/>
            <a:ext cx="16230600" cy="8229600"/>
          </a:xfrm>
          <a:prstGeom prst="rect">
            <a:avLst/>
          </a:prstGeom>
          <a:solidFill>
            <a:srgbClr val="FFFFFF"/>
          </a:solidFill>
        </p:spPr>
      </p:sp>
      <p:sp>
        <p:nvSpPr>
          <p:cNvPr name="TextBox 4" id="4"/>
          <p:cNvSpPr txBox="true"/>
          <p:nvPr/>
        </p:nvSpPr>
        <p:spPr>
          <a:xfrm rot="0">
            <a:off x="3827206" y="1501664"/>
            <a:ext cx="10633589"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Thành viên Nhóm</a:t>
            </a:r>
          </a:p>
        </p:txBody>
      </p:sp>
      <p:sp>
        <p:nvSpPr>
          <p:cNvPr name="TextBox 5" id="5"/>
          <p:cNvSpPr txBox="true"/>
          <p:nvPr/>
        </p:nvSpPr>
        <p:spPr>
          <a:xfrm rot="0">
            <a:off x="5139792" y="3937228"/>
            <a:ext cx="5708351"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Lý Quốc Dũng - 19133015</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grpSp>
        <p:nvGrpSpPr>
          <p:cNvPr name="Group 10" id="10"/>
          <p:cNvGrpSpPr/>
          <p:nvPr/>
        </p:nvGrpSpPr>
        <p:grpSpPr>
          <a:xfrm rot="0">
            <a:off x="3359469" y="3645750"/>
            <a:ext cx="913824" cy="905454"/>
            <a:chOff x="0" y="0"/>
            <a:chExt cx="1218433" cy="1207272"/>
          </a:xfrm>
        </p:grpSpPr>
        <p:grpSp>
          <p:nvGrpSpPr>
            <p:cNvPr name="Group 11" id="11"/>
            <p:cNvGrpSpPr/>
            <p:nvPr/>
          </p:nvGrpSpPr>
          <p:grpSpPr>
            <a:xfrm rot="0">
              <a:off x="0" y="0"/>
              <a:ext cx="1218433" cy="120727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3" id="13"/>
            <p:cNvSpPr txBox="true"/>
            <p:nvPr/>
          </p:nvSpPr>
          <p:spPr>
            <a:xfrm rot="0">
              <a:off x="114489" y="-21715"/>
              <a:ext cx="989454" cy="1155453"/>
            </a:xfrm>
            <a:prstGeom prst="rect">
              <a:avLst/>
            </a:prstGeom>
          </p:spPr>
          <p:txBody>
            <a:bodyPr anchor="t" rtlCol="false" tIns="0" lIns="0" bIns="0" rIns="0">
              <a:spAutoFit/>
            </a:bodyPr>
            <a:lstStyle/>
            <a:p>
              <a:pPr algn="ctr" marL="0" indent="0" lvl="0">
                <a:lnSpc>
                  <a:spcPts val="7381"/>
                </a:lnSpc>
                <a:spcBef>
                  <a:spcPct val="0"/>
                </a:spcBef>
              </a:pPr>
              <a:r>
                <a:rPr lang="en-US" sz="5272">
                  <a:solidFill>
                    <a:srgbClr val="141414"/>
                  </a:solidFill>
                  <a:latin typeface="ไอติม"/>
                </a:rPr>
                <a:t>1</a:t>
              </a:r>
            </a:p>
          </p:txBody>
        </p:sp>
      </p:grpSp>
      <p:grpSp>
        <p:nvGrpSpPr>
          <p:cNvPr name="Group 14" id="14"/>
          <p:cNvGrpSpPr/>
          <p:nvPr/>
        </p:nvGrpSpPr>
        <p:grpSpPr>
          <a:xfrm rot="0">
            <a:off x="3430001" y="6458649"/>
            <a:ext cx="892176" cy="892176"/>
            <a:chOff x="0" y="0"/>
            <a:chExt cx="1189568" cy="1189568"/>
          </a:xfrm>
        </p:grpSpPr>
        <p:grpSp>
          <p:nvGrpSpPr>
            <p:cNvPr name="Group 15" id="15"/>
            <p:cNvGrpSpPr/>
            <p:nvPr/>
          </p:nvGrpSpPr>
          <p:grpSpPr>
            <a:xfrm rot="0">
              <a:off x="0" y="0"/>
              <a:ext cx="1189568" cy="118956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7" id="17"/>
            <p:cNvSpPr txBox="true"/>
            <p:nvPr/>
          </p:nvSpPr>
          <p:spPr>
            <a:xfrm rot="0">
              <a:off x="111777" y="-42508"/>
              <a:ext cx="966014" cy="1160283"/>
            </a:xfrm>
            <a:prstGeom prst="rect">
              <a:avLst/>
            </a:prstGeom>
          </p:spPr>
          <p:txBody>
            <a:bodyPr anchor="t" rtlCol="false" tIns="0" lIns="0" bIns="0" rIns="0">
              <a:spAutoFit/>
            </a:bodyPr>
            <a:lstStyle/>
            <a:p>
              <a:pPr algn="ctr" marL="0" indent="0" lvl="0">
                <a:lnSpc>
                  <a:spcPts val="7206"/>
                </a:lnSpc>
                <a:spcBef>
                  <a:spcPct val="0"/>
                </a:spcBef>
              </a:pPr>
              <a:r>
                <a:rPr lang="en-US" u="none" sz="5147">
                  <a:solidFill>
                    <a:srgbClr val="141414"/>
                  </a:solidFill>
                  <a:latin typeface="ไอติม"/>
                </a:rPr>
                <a:t>3</a:t>
              </a:r>
            </a:p>
          </p:txBody>
        </p:sp>
      </p:grpSp>
      <p:grpSp>
        <p:nvGrpSpPr>
          <p:cNvPr name="Group 18" id="18"/>
          <p:cNvGrpSpPr/>
          <p:nvPr/>
        </p:nvGrpSpPr>
        <p:grpSpPr>
          <a:xfrm rot="0">
            <a:off x="3381118" y="5029113"/>
            <a:ext cx="892176" cy="884004"/>
            <a:chOff x="0" y="0"/>
            <a:chExt cx="1189568" cy="1178672"/>
          </a:xfrm>
        </p:grpSpPr>
        <p:grpSp>
          <p:nvGrpSpPr>
            <p:cNvPr name="Group 19" id="19"/>
            <p:cNvGrpSpPr/>
            <p:nvPr/>
          </p:nvGrpSpPr>
          <p:grpSpPr>
            <a:xfrm rot="0">
              <a:off x="0" y="0"/>
              <a:ext cx="1189568" cy="1178672"/>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21" id="21"/>
            <p:cNvSpPr txBox="true"/>
            <p:nvPr/>
          </p:nvSpPr>
          <p:spPr>
            <a:xfrm rot="0">
              <a:off x="111777" y="-42508"/>
              <a:ext cx="966014" cy="1149387"/>
            </a:xfrm>
            <a:prstGeom prst="rect">
              <a:avLst/>
            </a:prstGeom>
          </p:spPr>
          <p:txBody>
            <a:bodyPr anchor="t" rtlCol="false" tIns="0" lIns="0" bIns="0" rIns="0">
              <a:spAutoFit/>
            </a:bodyPr>
            <a:lstStyle/>
            <a:p>
              <a:pPr algn="ctr" marL="0" indent="0" lvl="0">
                <a:lnSpc>
                  <a:spcPts val="7206"/>
                </a:lnSpc>
                <a:spcBef>
                  <a:spcPct val="0"/>
                </a:spcBef>
              </a:pPr>
              <a:r>
                <a:rPr lang="en-US" sz="5147">
                  <a:solidFill>
                    <a:srgbClr val="141414"/>
                  </a:solidFill>
                  <a:latin typeface="ไอติม"/>
                </a:rPr>
                <a:t>2</a:t>
              </a:r>
            </a:p>
          </p:txBody>
        </p:sp>
      </p:grpSp>
      <p:sp>
        <p:nvSpPr>
          <p:cNvPr name="TextBox 22" id="22"/>
          <p:cNvSpPr txBox="true"/>
          <p:nvPr/>
        </p:nvSpPr>
        <p:spPr>
          <a:xfrm rot="0">
            <a:off x="5139792" y="6736849"/>
            <a:ext cx="7023246"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Lê Thị Kim Ngân - 19133038</a:t>
            </a:r>
          </a:p>
        </p:txBody>
      </p:sp>
      <p:sp>
        <p:nvSpPr>
          <p:cNvPr name="TextBox 23" id="23"/>
          <p:cNvSpPr txBox="true"/>
          <p:nvPr/>
        </p:nvSpPr>
        <p:spPr>
          <a:xfrm rot="0">
            <a:off x="5139792" y="5299141"/>
            <a:ext cx="8647528"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Đoàn Trần Đăng Khoa - 19133028</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877796" y="914313"/>
            <a:ext cx="16230600" cy="8229600"/>
          </a:xfrm>
          <a:prstGeom prst="rect">
            <a:avLst/>
          </a:prstGeom>
          <a:solidFill>
            <a:srgbClr val="FFFFFF"/>
          </a:solidFill>
        </p:spPr>
      </p:sp>
      <p:sp>
        <p:nvSpPr>
          <p:cNvPr name="TextBox 4" id="4"/>
          <p:cNvSpPr txBox="true"/>
          <p:nvPr/>
        </p:nvSpPr>
        <p:spPr>
          <a:xfrm rot="0">
            <a:off x="3827206" y="1501664"/>
            <a:ext cx="12359155"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Thông Tin Liên Lạc Nhóm</a:t>
            </a:r>
          </a:p>
        </p:txBody>
      </p:sp>
      <p:sp>
        <p:nvSpPr>
          <p:cNvPr name="TextBox 5" id="5"/>
          <p:cNvSpPr txBox="true"/>
          <p:nvPr/>
        </p:nvSpPr>
        <p:spPr>
          <a:xfrm rot="0">
            <a:off x="3004737" y="3753389"/>
            <a:ext cx="11968604"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Lý Quốc Dũng - 19133015@student.hcmute.edu.vn</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grpSp>
        <p:nvGrpSpPr>
          <p:cNvPr name="Group 10" id="10"/>
          <p:cNvGrpSpPr/>
          <p:nvPr/>
        </p:nvGrpSpPr>
        <p:grpSpPr>
          <a:xfrm rot="0">
            <a:off x="1635646" y="3829589"/>
            <a:ext cx="913824" cy="905454"/>
            <a:chOff x="0" y="0"/>
            <a:chExt cx="1218433" cy="1207272"/>
          </a:xfrm>
        </p:grpSpPr>
        <p:grpSp>
          <p:nvGrpSpPr>
            <p:cNvPr name="Group 11" id="11"/>
            <p:cNvGrpSpPr/>
            <p:nvPr/>
          </p:nvGrpSpPr>
          <p:grpSpPr>
            <a:xfrm rot="0">
              <a:off x="0" y="0"/>
              <a:ext cx="1218433" cy="120727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3" id="13"/>
            <p:cNvSpPr txBox="true"/>
            <p:nvPr/>
          </p:nvSpPr>
          <p:spPr>
            <a:xfrm rot="0">
              <a:off x="114489" y="-21715"/>
              <a:ext cx="989454" cy="1155453"/>
            </a:xfrm>
            <a:prstGeom prst="rect">
              <a:avLst/>
            </a:prstGeom>
          </p:spPr>
          <p:txBody>
            <a:bodyPr anchor="t" rtlCol="false" tIns="0" lIns="0" bIns="0" rIns="0">
              <a:spAutoFit/>
            </a:bodyPr>
            <a:lstStyle/>
            <a:p>
              <a:pPr algn="ctr" marL="0" indent="0" lvl="0">
                <a:lnSpc>
                  <a:spcPts val="7381"/>
                </a:lnSpc>
                <a:spcBef>
                  <a:spcPct val="0"/>
                </a:spcBef>
              </a:pPr>
              <a:r>
                <a:rPr lang="en-US" sz="5272">
                  <a:solidFill>
                    <a:srgbClr val="141414"/>
                  </a:solidFill>
                  <a:latin typeface="ไอติม"/>
                </a:rPr>
                <a:t>1</a:t>
              </a:r>
            </a:p>
          </p:txBody>
        </p:sp>
      </p:grpSp>
      <p:grpSp>
        <p:nvGrpSpPr>
          <p:cNvPr name="Group 14" id="14"/>
          <p:cNvGrpSpPr/>
          <p:nvPr/>
        </p:nvGrpSpPr>
        <p:grpSpPr>
          <a:xfrm rot="0">
            <a:off x="1657294" y="6458649"/>
            <a:ext cx="892176" cy="892176"/>
            <a:chOff x="0" y="0"/>
            <a:chExt cx="1189568" cy="1189568"/>
          </a:xfrm>
        </p:grpSpPr>
        <p:grpSp>
          <p:nvGrpSpPr>
            <p:cNvPr name="Group 15" id="15"/>
            <p:cNvGrpSpPr/>
            <p:nvPr/>
          </p:nvGrpSpPr>
          <p:grpSpPr>
            <a:xfrm rot="0">
              <a:off x="0" y="0"/>
              <a:ext cx="1189568" cy="118956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7" id="17"/>
            <p:cNvSpPr txBox="true"/>
            <p:nvPr/>
          </p:nvSpPr>
          <p:spPr>
            <a:xfrm rot="0">
              <a:off x="111777" y="-42508"/>
              <a:ext cx="966014" cy="1160283"/>
            </a:xfrm>
            <a:prstGeom prst="rect">
              <a:avLst/>
            </a:prstGeom>
          </p:spPr>
          <p:txBody>
            <a:bodyPr anchor="t" rtlCol="false" tIns="0" lIns="0" bIns="0" rIns="0">
              <a:spAutoFit/>
            </a:bodyPr>
            <a:lstStyle/>
            <a:p>
              <a:pPr algn="ctr" marL="0" indent="0" lvl="0">
                <a:lnSpc>
                  <a:spcPts val="7206"/>
                </a:lnSpc>
                <a:spcBef>
                  <a:spcPct val="0"/>
                </a:spcBef>
              </a:pPr>
              <a:r>
                <a:rPr lang="en-US" u="none" sz="5147">
                  <a:solidFill>
                    <a:srgbClr val="141414"/>
                  </a:solidFill>
                  <a:latin typeface="ไอติม"/>
                </a:rPr>
                <a:t>3</a:t>
              </a:r>
            </a:p>
          </p:txBody>
        </p:sp>
      </p:grpSp>
      <p:grpSp>
        <p:nvGrpSpPr>
          <p:cNvPr name="Group 18" id="18"/>
          <p:cNvGrpSpPr/>
          <p:nvPr/>
        </p:nvGrpSpPr>
        <p:grpSpPr>
          <a:xfrm rot="0">
            <a:off x="1646470" y="5029113"/>
            <a:ext cx="892176" cy="884004"/>
            <a:chOff x="0" y="0"/>
            <a:chExt cx="1189568" cy="1178672"/>
          </a:xfrm>
        </p:grpSpPr>
        <p:grpSp>
          <p:nvGrpSpPr>
            <p:cNvPr name="Group 19" id="19"/>
            <p:cNvGrpSpPr/>
            <p:nvPr/>
          </p:nvGrpSpPr>
          <p:grpSpPr>
            <a:xfrm rot="0">
              <a:off x="0" y="0"/>
              <a:ext cx="1189568" cy="1178672"/>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21" id="21"/>
            <p:cNvSpPr txBox="true"/>
            <p:nvPr/>
          </p:nvSpPr>
          <p:spPr>
            <a:xfrm rot="0">
              <a:off x="111777" y="-42508"/>
              <a:ext cx="966014" cy="1149387"/>
            </a:xfrm>
            <a:prstGeom prst="rect">
              <a:avLst/>
            </a:prstGeom>
          </p:spPr>
          <p:txBody>
            <a:bodyPr anchor="t" rtlCol="false" tIns="0" lIns="0" bIns="0" rIns="0">
              <a:spAutoFit/>
            </a:bodyPr>
            <a:lstStyle/>
            <a:p>
              <a:pPr algn="ctr" marL="0" indent="0" lvl="0">
                <a:lnSpc>
                  <a:spcPts val="7206"/>
                </a:lnSpc>
                <a:spcBef>
                  <a:spcPct val="0"/>
                </a:spcBef>
              </a:pPr>
              <a:r>
                <a:rPr lang="en-US" sz="5147">
                  <a:solidFill>
                    <a:srgbClr val="141414"/>
                  </a:solidFill>
                  <a:latin typeface="ไอติม"/>
                </a:rPr>
                <a:t>2</a:t>
              </a:r>
            </a:p>
          </p:txBody>
        </p:sp>
      </p:grpSp>
      <p:sp>
        <p:nvSpPr>
          <p:cNvPr name="TextBox 22" id="22"/>
          <p:cNvSpPr txBox="true"/>
          <p:nvPr/>
        </p:nvSpPr>
        <p:spPr>
          <a:xfrm rot="0">
            <a:off x="3004737" y="6654403"/>
            <a:ext cx="14103659"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Lê Thị Kim Ngân - 19133038@student.hcmute.edu.vn</a:t>
            </a:r>
          </a:p>
        </p:txBody>
      </p:sp>
      <p:sp>
        <p:nvSpPr>
          <p:cNvPr name="TextBox 23" id="23"/>
          <p:cNvSpPr txBox="true"/>
          <p:nvPr/>
        </p:nvSpPr>
        <p:spPr>
          <a:xfrm rot="0">
            <a:off x="3004737" y="5126027"/>
            <a:ext cx="13561435" cy="613976"/>
          </a:xfrm>
          <a:prstGeom prst="rect">
            <a:avLst/>
          </a:prstGeom>
        </p:spPr>
        <p:txBody>
          <a:bodyPr anchor="t" rtlCol="false" tIns="0" lIns="0" bIns="0" rIns="0">
            <a:spAutoFit/>
          </a:bodyPr>
          <a:lstStyle/>
          <a:p>
            <a:pPr>
              <a:lnSpc>
                <a:spcPts val="5008"/>
              </a:lnSpc>
            </a:pPr>
            <a:r>
              <a:rPr lang="en-US" sz="3577">
                <a:solidFill>
                  <a:srgbClr val="141414"/>
                </a:solidFill>
                <a:latin typeface="Montserrat"/>
              </a:rPr>
              <a:t>Đoàn Trần Đăng Khoa - 19133028@student.hcmute.edu.vn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188415" y="836506"/>
            <a:ext cx="16230600" cy="8229600"/>
          </a:xfrm>
          <a:prstGeom prst="rect">
            <a:avLst/>
          </a:prstGeom>
          <a:solidFill>
            <a:srgbClr val="FFFFFF"/>
          </a:solidFill>
        </p:spPr>
      </p:sp>
      <p:sp>
        <p:nvSpPr>
          <p:cNvPr name="TextBox 4" id="4"/>
          <p:cNvSpPr txBox="true"/>
          <p:nvPr/>
        </p:nvSpPr>
        <p:spPr>
          <a:xfrm rot="0">
            <a:off x="3827206" y="1501664"/>
            <a:ext cx="10633589"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Giới thiệu về data</a:t>
            </a:r>
          </a:p>
        </p:txBody>
      </p:sp>
      <p:grpSp>
        <p:nvGrpSpPr>
          <p:cNvPr name="Group 5" id="5"/>
          <p:cNvGrpSpPr/>
          <p:nvPr/>
        </p:nvGrpSpPr>
        <p:grpSpPr>
          <a:xfrm rot="0">
            <a:off x="1687292" y="3243551"/>
            <a:ext cx="769878" cy="769878"/>
            <a:chOff x="0" y="0"/>
            <a:chExt cx="1026503" cy="1026503"/>
          </a:xfrm>
        </p:grpSpPr>
        <p:grpSp>
          <p:nvGrpSpPr>
            <p:cNvPr name="Group 6" id="6"/>
            <p:cNvGrpSpPr/>
            <p:nvPr/>
          </p:nvGrpSpPr>
          <p:grpSpPr>
            <a:xfrm rot="0">
              <a:off x="0" y="0"/>
              <a:ext cx="1026503" cy="1026503"/>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8" id="8"/>
            <p:cNvSpPr txBox="true"/>
            <p:nvPr/>
          </p:nvSpPr>
          <p:spPr>
            <a:xfrm rot="0">
              <a:off x="190476" y="-23774"/>
              <a:ext cx="645552" cy="988326"/>
            </a:xfrm>
            <a:prstGeom prst="rect">
              <a:avLst/>
            </a:prstGeom>
          </p:spPr>
          <p:txBody>
            <a:bodyPr anchor="t" rtlCol="false" tIns="0" lIns="0" bIns="0" rIns="0">
              <a:spAutoFit/>
            </a:bodyPr>
            <a:lstStyle/>
            <a:p>
              <a:pPr algn="ctr" marL="0" indent="0" lvl="0">
                <a:lnSpc>
                  <a:spcPts val="6218"/>
                </a:lnSpc>
                <a:spcBef>
                  <a:spcPct val="0"/>
                </a:spcBef>
              </a:pPr>
              <a:r>
                <a:rPr lang="en-US" u="none" sz="4441">
                  <a:solidFill>
                    <a:srgbClr val="141414"/>
                  </a:solidFill>
                  <a:latin typeface="ไอติม"/>
                </a:rPr>
                <a:t>1</a:t>
              </a:r>
            </a:p>
          </p:txBody>
        </p:sp>
      </p:grpSp>
      <p:grpSp>
        <p:nvGrpSpPr>
          <p:cNvPr name="Group 9" id="9"/>
          <p:cNvGrpSpPr/>
          <p:nvPr/>
        </p:nvGrpSpPr>
        <p:grpSpPr>
          <a:xfrm rot="0">
            <a:off x="1687292" y="4538790"/>
            <a:ext cx="6342700" cy="730389"/>
            <a:chOff x="0" y="0"/>
            <a:chExt cx="8456933" cy="973852"/>
          </a:xfrm>
        </p:grpSpPr>
        <p:sp>
          <p:nvSpPr>
            <p:cNvPr name="TextBox 10" id="10"/>
            <p:cNvSpPr txBox="true"/>
            <p:nvPr/>
          </p:nvSpPr>
          <p:spPr>
            <a:xfrm rot="0">
              <a:off x="1701706" y="-47625"/>
              <a:ext cx="6755227" cy="553457"/>
            </a:xfrm>
            <a:prstGeom prst="rect">
              <a:avLst/>
            </a:prstGeom>
          </p:spPr>
          <p:txBody>
            <a:bodyPr anchor="t" rtlCol="false" tIns="0" lIns="0" bIns="0" rIns="0">
              <a:spAutoFit/>
            </a:bodyPr>
            <a:lstStyle/>
            <a:p>
              <a:pPr>
                <a:lnSpc>
                  <a:spcPts val="3575"/>
                </a:lnSpc>
              </a:pPr>
            </a:p>
          </p:txBody>
        </p:sp>
        <p:grpSp>
          <p:nvGrpSpPr>
            <p:cNvPr name="Group 11" id="11"/>
            <p:cNvGrpSpPr/>
            <p:nvPr/>
          </p:nvGrpSpPr>
          <p:grpSpPr>
            <a:xfrm rot="0">
              <a:off x="0" y="0"/>
              <a:ext cx="1026503" cy="1026503"/>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3" id="13"/>
            <p:cNvSpPr txBox="true"/>
            <p:nvPr/>
          </p:nvSpPr>
          <p:spPr>
            <a:xfrm rot="0">
              <a:off x="96455" y="-23774"/>
              <a:ext cx="833594" cy="988326"/>
            </a:xfrm>
            <a:prstGeom prst="rect">
              <a:avLst/>
            </a:prstGeom>
          </p:spPr>
          <p:txBody>
            <a:bodyPr anchor="t" rtlCol="false" tIns="0" lIns="0" bIns="0" rIns="0">
              <a:spAutoFit/>
            </a:bodyPr>
            <a:lstStyle/>
            <a:p>
              <a:pPr algn="ctr" marL="0" indent="0" lvl="0">
                <a:lnSpc>
                  <a:spcPts val="6218"/>
                </a:lnSpc>
                <a:spcBef>
                  <a:spcPct val="0"/>
                </a:spcBef>
              </a:pPr>
              <a:r>
                <a:rPr lang="en-US" u="none" sz="4441">
                  <a:solidFill>
                    <a:srgbClr val="141414"/>
                  </a:solidFill>
                  <a:latin typeface="ไอติม"/>
                </a:rPr>
                <a:t>2</a:t>
              </a:r>
            </a:p>
          </p:txBody>
        </p:sp>
      </p:grpSp>
      <p:grpSp>
        <p:nvGrpSpPr>
          <p:cNvPr name="Group 14" id="14"/>
          <p:cNvGrpSpPr/>
          <p:nvPr/>
        </p:nvGrpSpPr>
        <p:grpSpPr>
          <a:xfrm rot="0">
            <a:off x="1690562" y="5765315"/>
            <a:ext cx="6339429" cy="803464"/>
            <a:chOff x="0" y="0"/>
            <a:chExt cx="8452573" cy="1071286"/>
          </a:xfrm>
        </p:grpSpPr>
        <p:sp>
          <p:nvSpPr>
            <p:cNvPr name="TextBox 15" id="15"/>
            <p:cNvSpPr txBox="true"/>
            <p:nvPr/>
          </p:nvSpPr>
          <p:spPr>
            <a:xfrm rot="0">
              <a:off x="1700829" y="-47625"/>
              <a:ext cx="6751744" cy="1145223"/>
            </a:xfrm>
            <a:prstGeom prst="rect">
              <a:avLst/>
            </a:prstGeom>
          </p:spPr>
          <p:txBody>
            <a:bodyPr anchor="t" rtlCol="false" tIns="0" lIns="0" bIns="0" rIns="0">
              <a:spAutoFit/>
            </a:bodyPr>
            <a:lstStyle/>
            <a:p>
              <a:pPr>
                <a:lnSpc>
                  <a:spcPts val="3573"/>
                </a:lnSpc>
              </a:pPr>
            </a:p>
            <a:p>
              <a:pPr>
                <a:lnSpc>
                  <a:spcPts val="3573"/>
                </a:lnSpc>
              </a:pPr>
            </a:p>
          </p:txBody>
        </p:sp>
        <p:grpSp>
          <p:nvGrpSpPr>
            <p:cNvPr name="Group 16" id="16"/>
            <p:cNvGrpSpPr/>
            <p:nvPr/>
          </p:nvGrpSpPr>
          <p:grpSpPr>
            <a:xfrm rot="0">
              <a:off x="0" y="0"/>
              <a:ext cx="1025974" cy="1025974"/>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7B2BD"/>
              </a:solidFill>
            </p:spPr>
          </p:sp>
        </p:grpSp>
        <p:sp>
          <p:nvSpPr>
            <p:cNvPr name="TextBox 18" id="18"/>
            <p:cNvSpPr txBox="true"/>
            <p:nvPr/>
          </p:nvSpPr>
          <p:spPr>
            <a:xfrm rot="0">
              <a:off x="96405" y="-23806"/>
              <a:ext cx="833164" cy="987860"/>
            </a:xfrm>
            <a:prstGeom prst="rect">
              <a:avLst/>
            </a:prstGeom>
          </p:spPr>
          <p:txBody>
            <a:bodyPr anchor="t" rtlCol="false" tIns="0" lIns="0" bIns="0" rIns="0">
              <a:spAutoFit/>
            </a:bodyPr>
            <a:lstStyle/>
            <a:p>
              <a:pPr algn="ctr" marL="0" indent="0" lvl="0">
                <a:lnSpc>
                  <a:spcPts val="6215"/>
                </a:lnSpc>
                <a:spcBef>
                  <a:spcPct val="0"/>
                </a:spcBef>
              </a:pPr>
              <a:r>
                <a:rPr lang="en-US" u="none" sz="4439">
                  <a:solidFill>
                    <a:srgbClr val="141414"/>
                  </a:solidFill>
                  <a:latin typeface="ไอติม"/>
                </a:rPr>
                <a:t>3</a:t>
              </a:r>
            </a:p>
          </p:txBody>
        </p:sp>
      </p:grpSp>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20" id="2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21" id="21"/>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22" id="22"/>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23" id="23"/>
          <p:cNvSpPr txBox="true"/>
          <p:nvPr/>
        </p:nvSpPr>
        <p:spPr>
          <a:xfrm rot="0">
            <a:off x="3208028" y="5717690"/>
            <a:ext cx="12319932" cy="1462435"/>
          </a:xfrm>
          <a:prstGeom prst="rect">
            <a:avLst/>
          </a:prstGeom>
        </p:spPr>
        <p:txBody>
          <a:bodyPr anchor="t" rtlCol="false" tIns="0" lIns="0" bIns="0" rIns="0">
            <a:spAutoFit/>
          </a:bodyPr>
          <a:lstStyle/>
          <a:p>
            <a:pPr>
              <a:lnSpc>
                <a:spcPts val="3918"/>
              </a:lnSpc>
              <a:spcBef>
                <a:spcPct val="0"/>
              </a:spcBef>
            </a:pPr>
            <a:r>
              <a:rPr lang="en-US" sz="2798">
                <a:solidFill>
                  <a:srgbClr val="141414"/>
                </a:solidFill>
                <a:latin typeface="Montserrat"/>
              </a:rPr>
              <a:t>Nguồn: https://www.kaggle.com/datasets/saurograndi/airplane-crashes-since-1908?fbclid=IwAR2Fhir3OUv5JMNADp4W-XwZWnPGQz1CLMZEw3YJ_jU6Ez_Yudzks5CyOSQ</a:t>
            </a:r>
          </a:p>
        </p:txBody>
      </p:sp>
      <p:sp>
        <p:nvSpPr>
          <p:cNvPr name="TextBox 24" id="24"/>
          <p:cNvSpPr txBox="true"/>
          <p:nvPr/>
        </p:nvSpPr>
        <p:spPr>
          <a:xfrm rot="0">
            <a:off x="3208028" y="3355474"/>
            <a:ext cx="11019496" cy="488881"/>
          </a:xfrm>
          <a:prstGeom prst="rect">
            <a:avLst/>
          </a:prstGeom>
        </p:spPr>
        <p:txBody>
          <a:bodyPr anchor="t" rtlCol="false" tIns="0" lIns="0" bIns="0" rIns="0">
            <a:spAutoFit/>
          </a:bodyPr>
          <a:lstStyle/>
          <a:p>
            <a:pPr>
              <a:lnSpc>
                <a:spcPts val="4028"/>
              </a:lnSpc>
            </a:pPr>
            <a:r>
              <a:rPr lang="en-US" sz="2877">
                <a:solidFill>
                  <a:srgbClr val="141414"/>
                </a:solidFill>
                <a:latin typeface="Montserrat"/>
              </a:rPr>
              <a:t>Đề tài Dữ liệu: Các vụ tai nạn máy bay </a:t>
            </a:r>
          </a:p>
        </p:txBody>
      </p:sp>
      <p:sp>
        <p:nvSpPr>
          <p:cNvPr name="TextBox 25" id="25"/>
          <p:cNvSpPr txBox="true"/>
          <p:nvPr/>
        </p:nvSpPr>
        <p:spPr>
          <a:xfrm rot="0">
            <a:off x="3208028" y="4630969"/>
            <a:ext cx="12308608" cy="488881"/>
          </a:xfrm>
          <a:prstGeom prst="rect">
            <a:avLst/>
          </a:prstGeom>
        </p:spPr>
        <p:txBody>
          <a:bodyPr anchor="t" rtlCol="false" tIns="0" lIns="0" bIns="0" rIns="0">
            <a:spAutoFit/>
          </a:bodyPr>
          <a:lstStyle/>
          <a:p>
            <a:pPr>
              <a:lnSpc>
                <a:spcPts val="4028"/>
              </a:lnSpc>
            </a:pPr>
            <a:r>
              <a:rPr lang="en-US" sz="2877">
                <a:solidFill>
                  <a:srgbClr val="141414"/>
                </a:solidFill>
                <a:latin typeface="Montserrat"/>
              </a:rPr>
              <a:t>Dữ Liệu phân tích: Airplane_Crashes_and_Fatalities_Since_1908</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3030721"/>
            <a:ext cx="18589809" cy="13756458"/>
          </a:xfrm>
          <a:prstGeom prst="rect">
            <a:avLst/>
          </a:prstGeom>
        </p:spPr>
      </p:pic>
      <p:sp>
        <p:nvSpPr>
          <p:cNvPr name="AutoShape 3" id="3"/>
          <p:cNvSpPr/>
          <p:nvPr/>
        </p:nvSpPr>
        <p:spPr>
          <a:xfrm rot="0">
            <a:off x="335572" y="796412"/>
            <a:ext cx="16230600" cy="8229600"/>
          </a:xfrm>
          <a:prstGeom prst="rect">
            <a:avLst/>
          </a:prstGeom>
          <a:solidFill>
            <a:srgbClr val="FFFFFF"/>
          </a:solidFill>
        </p:spPr>
      </p:sp>
      <p:sp>
        <p:nvSpPr>
          <p:cNvPr name="TextBox 4" id="4"/>
          <p:cNvSpPr txBox="true"/>
          <p:nvPr/>
        </p:nvSpPr>
        <p:spPr>
          <a:xfrm rot="0">
            <a:off x="1646470" y="1345703"/>
            <a:ext cx="11948484" cy="2716530"/>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Các câu hỏi nhóm đặt ra để phân tích đề tài</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3208028" y="5317554"/>
            <a:ext cx="16230600" cy="17805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141414"/>
                </a:solidFill>
                <a:latin typeface="Open Sans Light"/>
              </a:rPr>
              <a:t>Tìm hiểu và phân tích tổng quan về tập dữ liệu</a:t>
            </a:r>
          </a:p>
          <a:p>
            <a:pPr marL="734059" indent="-367030" lvl="1">
              <a:lnSpc>
                <a:spcPts val="4759"/>
              </a:lnSpc>
              <a:buFont typeface="Arial"/>
              <a:buChar char="•"/>
            </a:pPr>
            <a:r>
              <a:rPr lang="en-US" sz="3399">
                <a:solidFill>
                  <a:srgbClr val="141414"/>
                </a:solidFill>
                <a:latin typeface="Open Sans Light"/>
              </a:rPr>
              <a:t>Tìm hiểu chuyên sâu về tập dữ liệu</a:t>
            </a:r>
          </a:p>
          <a:p>
            <a:pPr marL="734059" indent="-367030" lvl="1">
              <a:lnSpc>
                <a:spcPts val="4759"/>
              </a:lnSpc>
              <a:buFont typeface="Arial"/>
              <a:buChar char="•"/>
            </a:pPr>
            <a:r>
              <a:rPr lang="en-US" sz="3399">
                <a:solidFill>
                  <a:srgbClr val="141414"/>
                </a:solidFill>
                <a:latin typeface="Open Sans Light"/>
              </a:rPr>
              <a:t>Phân tích chuyên sâu về các hãng xảy ra tai nạn nhiều nhất</a:t>
            </a:r>
          </a:p>
        </p:txBody>
      </p:sp>
    </p:spTree>
  </p:cSld>
  <p:clrMapOvr>
    <a:masterClrMapping/>
  </p:clrMapOvr>
</p:sld>
</file>

<file path=ppt/slides/slide5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4399" y="456565"/>
            <a:ext cx="17559202" cy="9297670"/>
          </a:xfrm>
          <a:prstGeom prst="rect">
            <a:avLst/>
          </a:prstGeom>
        </p:spPr>
        <p:txBody>
          <a:bodyPr anchor="t" rtlCol="false" tIns="0" lIns="0" bIns="0" rIns="0">
            <a:spAutoFit/>
          </a:bodyPr>
          <a:lstStyle/>
          <a:p>
            <a:pPr>
              <a:lnSpc>
                <a:spcPts val="5599"/>
              </a:lnSpc>
            </a:pPr>
            <a:r>
              <a:rPr lang="en-US" sz="3999">
                <a:solidFill>
                  <a:srgbClr val="FF1616"/>
                </a:solidFill>
                <a:latin typeface="Open Sans Light Bold"/>
              </a:rPr>
              <a:t>Tìm hiểu và phân tích tổng quan về tập dữ liệu</a:t>
            </a:r>
          </a:p>
          <a:p>
            <a:pPr>
              <a:lnSpc>
                <a:spcPts val="4759"/>
              </a:lnSpc>
            </a:pPr>
            <a:r>
              <a:rPr lang="en-US" sz="3399">
                <a:solidFill>
                  <a:srgbClr val="141414"/>
                </a:solidFill>
                <a:latin typeface="Arimo"/>
              </a:rPr>
              <a:t>1. Tổng tai nạn chuyến bay của tập dữ liệu?</a:t>
            </a:r>
          </a:p>
          <a:p>
            <a:pPr>
              <a:lnSpc>
                <a:spcPts val="4759"/>
              </a:lnSpc>
            </a:pPr>
            <a:r>
              <a:rPr lang="en-US" sz="3399">
                <a:solidFill>
                  <a:srgbClr val="141414"/>
                </a:solidFill>
                <a:latin typeface="Arimo"/>
              </a:rPr>
              <a:t>2. Tổng Hành khách và số người chết trên tổng các chuyến bay?</a:t>
            </a:r>
          </a:p>
          <a:p>
            <a:pPr>
              <a:lnSpc>
                <a:spcPts val="4759"/>
              </a:lnSpc>
            </a:pPr>
            <a:r>
              <a:rPr lang="en-US" sz="3399">
                <a:solidFill>
                  <a:srgbClr val="141414"/>
                </a:solidFill>
                <a:latin typeface="Arimo"/>
              </a:rPr>
              <a:t>3. So sánh tỷ lệ tai nạn ở các hãng</a:t>
            </a:r>
          </a:p>
          <a:p>
            <a:pPr>
              <a:lnSpc>
                <a:spcPts val="4759"/>
              </a:lnSpc>
            </a:pPr>
            <a:r>
              <a:rPr lang="en-US" sz="3399">
                <a:solidFill>
                  <a:srgbClr val="141414"/>
                </a:solidFill>
                <a:latin typeface="Arimo"/>
              </a:rPr>
              <a:t>4. So sánh tỷ lệ tai nạn ở các loại máy bay</a:t>
            </a:r>
          </a:p>
          <a:p>
            <a:pPr>
              <a:lnSpc>
                <a:spcPts val="4759"/>
              </a:lnSpc>
            </a:pPr>
            <a:r>
              <a:rPr lang="en-US" sz="3399">
                <a:solidFill>
                  <a:srgbClr val="141414"/>
                </a:solidFill>
                <a:latin typeface="Arimo"/>
              </a:rPr>
              <a:t>5. So sánh số lượng giữa các hãng xảy ra tai nạn</a:t>
            </a:r>
          </a:p>
          <a:p>
            <a:pPr>
              <a:lnSpc>
                <a:spcPts val="5599"/>
              </a:lnSpc>
            </a:pPr>
            <a:r>
              <a:rPr lang="en-US" sz="3999">
                <a:solidFill>
                  <a:srgbClr val="FF1616"/>
                </a:solidFill>
                <a:latin typeface="Arimo Bold"/>
              </a:rPr>
              <a:t>Tìm hiểu chuyên sâu về tập dữ liệu</a:t>
            </a:r>
          </a:p>
          <a:p>
            <a:pPr>
              <a:lnSpc>
                <a:spcPts val="4759"/>
              </a:lnSpc>
            </a:pPr>
            <a:r>
              <a:rPr lang="en-US" sz="3399">
                <a:solidFill>
                  <a:srgbClr val="141414"/>
                </a:solidFill>
                <a:latin typeface="Arimo"/>
              </a:rPr>
              <a:t>6. Tìm hiểu các giai đoạn xảy ra tai nạn máy bay</a:t>
            </a:r>
          </a:p>
          <a:p>
            <a:pPr>
              <a:lnSpc>
                <a:spcPts val="4759"/>
              </a:lnSpc>
            </a:pPr>
            <a:r>
              <a:rPr lang="en-US" sz="3399">
                <a:solidFill>
                  <a:srgbClr val="141414"/>
                </a:solidFill>
                <a:latin typeface="Arimo"/>
              </a:rPr>
              <a:t>7. số người sống và chết ở các giai đoạn của câu 6</a:t>
            </a:r>
          </a:p>
          <a:p>
            <a:pPr>
              <a:lnSpc>
                <a:spcPts val="5599"/>
              </a:lnSpc>
            </a:pPr>
            <a:r>
              <a:rPr lang="en-US" sz="3999">
                <a:solidFill>
                  <a:srgbClr val="FF1616"/>
                </a:solidFill>
                <a:latin typeface="Arimo Bold"/>
              </a:rPr>
              <a:t>Phân tích chuyên sâu về các hãng xảy ra tai nạn nhiều nhất</a:t>
            </a:r>
          </a:p>
          <a:p>
            <a:pPr>
              <a:lnSpc>
                <a:spcPts val="4759"/>
              </a:lnSpc>
            </a:pPr>
            <a:r>
              <a:rPr lang="en-US" sz="3399">
                <a:solidFill>
                  <a:srgbClr val="141414"/>
                </a:solidFill>
                <a:latin typeface="Arimo"/>
              </a:rPr>
              <a:t>8. thống kê tổng số người sống chết và số lượng tai nạn ở 5 hãng xảy ra tai nạn nhiều nhất</a:t>
            </a:r>
          </a:p>
          <a:p>
            <a:pPr>
              <a:lnSpc>
                <a:spcPts val="4759"/>
              </a:lnSpc>
            </a:pPr>
            <a:r>
              <a:rPr lang="en-US" sz="3399">
                <a:solidFill>
                  <a:srgbClr val="141414"/>
                </a:solidFill>
                <a:latin typeface="Arimo"/>
              </a:rPr>
              <a:t>9. các giai đoạn xảy ra tai nạn ở 5 hãng của câu 8</a:t>
            </a:r>
          </a:p>
          <a:p>
            <a:pPr>
              <a:lnSpc>
                <a:spcPts val="4759"/>
              </a:lnSpc>
            </a:pPr>
            <a:r>
              <a:rPr lang="en-US" sz="3399">
                <a:solidFill>
                  <a:srgbClr val="141414"/>
                </a:solidFill>
                <a:latin typeface="Arimo"/>
              </a:rPr>
              <a:t>10. thống kê tổng số người sống chết của hãng top 1</a:t>
            </a:r>
          </a:p>
          <a:p>
            <a:pPr>
              <a:lnSpc>
                <a:spcPts val="4759"/>
              </a:lnSpc>
            </a:pPr>
            <a:r>
              <a:rPr lang="en-US" sz="3399">
                <a:solidFill>
                  <a:srgbClr val="141414"/>
                </a:solidFill>
                <a:latin typeface="Arimo"/>
              </a:rPr>
              <a:t>11. thống kê loại máy bay của hãng top 1</a:t>
            </a:r>
          </a:p>
          <a:p>
            <a:pPr>
              <a:lnSpc>
                <a:spcPts val="4759"/>
              </a:lnSpc>
            </a:pPr>
            <a:r>
              <a:rPr lang="en-US" sz="3399">
                <a:solidFill>
                  <a:srgbClr val="141414"/>
                </a:solidFill>
                <a:latin typeface="Arimo"/>
              </a:rPr>
              <a:t>12. thống kê các giai đoạn tổng số người sống chết của hãng top 1</a:t>
            </a:r>
          </a:p>
        </p:txBody>
      </p:sp>
    </p:spTree>
  </p:cSld>
  <p:clrMapOvr>
    <a:masterClrMapping/>
  </p:clrMapOvr>
</p:sld>
</file>

<file path=ppt/slides/slide5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393727" y="3924935"/>
            <a:ext cx="15102338" cy="2635250"/>
          </a:xfrm>
          <a:prstGeom prst="rect">
            <a:avLst/>
          </a:prstGeom>
        </p:spPr>
        <p:txBody>
          <a:bodyPr anchor="t" rtlCol="false" tIns="0" lIns="0" bIns="0" rIns="0">
            <a:spAutoFit/>
          </a:bodyPr>
          <a:lstStyle/>
          <a:p>
            <a:pPr algn="ctr">
              <a:lnSpc>
                <a:spcPts val="7000"/>
              </a:lnSpc>
            </a:pPr>
            <a:r>
              <a:rPr lang="en-US" sz="5000">
                <a:solidFill>
                  <a:srgbClr val="FFFFFF"/>
                </a:solidFill>
                <a:latin typeface="Open Sans Light Bold"/>
              </a:rPr>
              <a:t>Câu hỏi trọng tâm:</a:t>
            </a:r>
          </a:p>
          <a:p>
            <a:pPr>
              <a:lnSpc>
                <a:spcPts val="7000"/>
              </a:lnSpc>
            </a:pPr>
            <a:r>
              <a:rPr lang="en-US" sz="5000">
                <a:solidFill>
                  <a:srgbClr val="FFFFFF"/>
                </a:solidFill>
                <a:latin typeface="Open Sans Light Bold"/>
              </a:rPr>
              <a:t> Nguyên nhân dẫn đến các chuyến bay bị tai nạn và hướng khắc phục của nhà sản xuất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178890" y="1028700"/>
            <a:ext cx="16230600" cy="8229600"/>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Phần 2: Dữ liệu</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072231" y="3075415"/>
            <a:ext cx="12857805" cy="5557749"/>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Bold"/>
              </a:rPr>
              <a:t> Date: Ngày xảy ra tai nạn, theo định dạng - ngày 1 tháng 1 năm 2001</a:t>
            </a:r>
          </a:p>
          <a:p>
            <a:pPr algn="just" marL="527011" indent="-263505" lvl="1">
              <a:lnSpc>
                <a:spcPts val="3417"/>
              </a:lnSpc>
              <a:buFont typeface="Arial"/>
              <a:buChar char="•"/>
            </a:pPr>
            <a:r>
              <a:rPr lang="en-US" sz="2440">
                <a:solidFill>
                  <a:srgbClr val="141414"/>
                </a:solidFill>
                <a:latin typeface="Arimo Bold"/>
              </a:rPr>
              <a:t>• Time: Giờ địa phương, 24 giờ.</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Location: Vị trí xảy ra tai nạn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Operator: Hãng hàng không hoặc người điều hành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Flight: Số hiệu chuyến bay </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Route: Toàn bộ hoặc một phần tuyến đường bay trước khi xảy ra tai nạn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Type: Loại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Registration: ICAO đăng ký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cn/In: Cấu tạo hoặc số sê-ri / Dòng hoặc số thân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Aboard: Tổng số người trên máy bay(hành khách / phi hành đoàn)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Fatalities: Tổng số người chết trên máy bay(hành khách / phi hành đoàn)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Ground: Tổng số bị chết trên mặt đất</a:t>
            </a:r>
          </a:p>
          <a:p>
            <a:pPr algn="just" marL="527011" indent="-263505" lvl="1">
              <a:lnSpc>
                <a:spcPts val="3417"/>
              </a:lnSpc>
              <a:buFont typeface="Arial"/>
              <a:buChar char="•"/>
            </a:pPr>
            <a:r>
              <a:rPr lang="en-US" sz="2440">
                <a:solidFill>
                  <a:srgbClr val="141414"/>
                </a:solidFill>
                <a:latin typeface="Montserrat Bold"/>
              </a:rPr>
              <a:t> </a:t>
            </a:r>
            <a:r>
              <a:rPr lang="en-US" sz="2440">
                <a:solidFill>
                  <a:srgbClr val="141414"/>
                </a:solidFill>
                <a:latin typeface="Arimo Bold"/>
              </a:rPr>
              <a:t>Summary: Mô tả ngắn gọn về vụ tai nạn và nguyên nhân nếu biết</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7B2B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8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01809" y="-2864801"/>
            <a:ext cx="18589809" cy="13756458"/>
          </a:xfrm>
          <a:prstGeom prst="rect">
            <a:avLst/>
          </a:prstGeom>
        </p:spPr>
      </p:pic>
      <p:sp>
        <p:nvSpPr>
          <p:cNvPr name="AutoShape 3" id="3"/>
          <p:cNvSpPr/>
          <p:nvPr/>
        </p:nvSpPr>
        <p:spPr>
          <a:xfrm rot="0">
            <a:off x="178890" y="1028700"/>
            <a:ext cx="16230600" cy="8229600"/>
          </a:xfrm>
          <a:prstGeom prst="rect">
            <a:avLst/>
          </a:prstGeom>
          <a:solidFill>
            <a:srgbClr val="FFFFFF"/>
          </a:solidFill>
        </p:spPr>
      </p:sp>
      <p:sp>
        <p:nvSpPr>
          <p:cNvPr name="TextBox 4" id="4"/>
          <p:cNvSpPr txBox="true"/>
          <p:nvPr/>
        </p:nvSpPr>
        <p:spPr>
          <a:xfrm rot="0">
            <a:off x="2319948" y="1453794"/>
            <a:ext cx="11948484" cy="1335405"/>
          </a:xfrm>
          <a:prstGeom prst="rect">
            <a:avLst/>
          </a:prstGeom>
        </p:spPr>
        <p:txBody>
          <a:bodyPr anchor="t" rtlCol="false" tIns="0" lIns="0" bIns="0" rIns="0">
            <a:spAutoFit/>
          </a:bodyPr>
          <a:lstStyle/>
          <a:p>
            <a:pPr algn="ctr" marL="0" indent="0" lvl="0">
              <a:lnSpc>
                <a:spcPts val="10919"/>
              </a:lnSpc>
              <a:spcBef>
                <a:spcPct val="0"/>
              </a:spcBef>
            </a:pPr>
            <a:r>
              <a:rPr lang="en-US" sz="7799">
                <a:solidFill>
                  <a:srgbClr val="141414"/>
                </a:solidFill>
                <a:latin typeface="ไอติม"/>
              </a:rPr>
              <a:t>Phần 2: Dữ liệu</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111884" y="7562670"/>
            <a:ext cx="4832151" cy="2337632"/>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72231" y="559297"/>
            <a:ext cx="2271595" cy="93880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66172" y="1606194"/>
            <a:ext cx="1386256" cy="1516846"/>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410930" y="7619713"/>
            <a:ext cx="1235540" cy="1192858"/>
          </a:xfrm>
          <a:prstGeom prst="rect">
            <a:avLst/>
          </a:prstGeom>
        </p:spPr>
      </p:pic>
      <p:sp>
        <p:nvSpPr>
          <p:cNvPr name="TextBox 9" id="9"/>
          <p:cNvSpPr txBox="true"/>
          <p:nvPr/>
        </p:nvSpPr>
        <p:spPr>
          <a:xfrm rot="0">
            <a:off x="2072231" y="3075415"/>
            <a:ext cx="12857805" cy="5557749"/>
          </a:xfrm>
          <a:prstGeom prst="rect">
            <a:avLst/>
          </a:prstGeom>
        </p:spPr>
        <p:txBody>
          <a:bodyPr anchor="t" rtlCol="false" tIns="0" lIns="0" bIns="0" rIns="0">
            <a:spAutoFit/>
          </a:bodyPr>
          <a:lstStyle/>
          <a:p>
            <a:pPr algn="just" marL="527011" indent="-263505" lvl="1">
              <a:lnSpc>
                <a:spcPts val="3417"/>
              </a:lnSpc>
              <a:buFont typeface="Arial"/>
              <a:buChar char="•"/>
            </a:pPr>
            <a:r>
              <a:rPr lang="en-US" sz="2440">
                <a:solidFill>
                  <a:srgbClr val="141414"/>
                </a:solidFill>
                <a:latin typeface="Montserrat Bold"/>
              </a:rPr>
              <a:t> Date: Ngày xảy ra tai nạn, theo định dạng - ngày 1 tháng 1 năm 2001</a:t>
            </a:r>
          </a:p>
          <a:p>
            <a:pPr algn="just" marL="527011" indent="-263505" lvl="1">
              <a:lnSpc>
                <a:spcPts val="3417"/>
              </a:lnSpc>
              <a:buFont typeface="Arial"/>
              <a:buChar char="•"/>
            </a:pPr>
            <a:r>
              <a:rPr lang="en-US" sz="2440">
                <a:solidFill>
                  <a:srgbClr val="141414"/>
                </a:solidFill>
                <a:latin typeface="Arimo Bold"/>
              </a:rPr>
              <a:t>• Time: Giờ địa phương, 24 giờ.</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Location: Vị trí xảy ra tai nạn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Operator: Hãng hàng không hoặc người điều hành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Flight: Số hiệu chuyến bay </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Route: Toàn bộ hoặc một phần tuyến đường bay trước khi xảy ra tai nạn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Type: Loại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Registration: ICAO đăng ký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cn/In: Cấu tạo hoặc số sê-ri / Dòng hoặc số thân máy bay</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Aboard: Tổng số người trên máy bay(hành khách / phi hành đoàn)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Fatalities: Tổng số người chết trên máy bay(hành khách / phi hành đoàn)</a:t>
            </a:r>
          </a:p>
          <a:p>
            <a:pPr algn="just" marL="527011" indent="-263505" lvl="1">
              <a:lnSpc>
                <a:spcPts val="3417"/>
              </a:lnSpc>
              <a:buFont typeface="Arial"/>
              <a:buChar char="•"/>
            </a:pPr>
            <a:r>
              <a:rPr lang="en-US" sz="2440">
                <a:solidFill>
                  <a:srgbClr val="141414"/>
                </a:solidFill>
                <a:latin typeface="Montserrat"/>
              </a:rPr>
              <a:t> </a:t>
            </a:r>
            <a:r>
              <a:rPr lang="en-US" sz="2440">
                <a:solidFill>
                  <a:srgbClr val="141414"/>
                </a:solidFill>
                <a:latin typeface="Arimo Bold"/>
              </a:rPr>
              <a:t>Ground: Tổng số bị chết trên mặt đất</a:t>
            </a:r>
          </a:p>
          <a:p>
            <a:pPr algn="just" marL="527011" indent="-263505" lvl="1">
              <a:lnSpc>
                <a:spcPts val="3417"/>
              </a:lnSpc>
              <a:buFont typeface="Arial"/>
              <a:buChar char="•"/>
            </a:pPr>
            <a:r>
              <a:rPr lang="en-US" sz="2440">
                <a:solidFill>
                  <a:srgbClr val="141414"/>
                </a:solidFill>
                <a:latin typeface="Montserrat Bold"/>
              </a:rPr>
              <a:t> </a:t>
            </a:r>
            <a:r>
              <a:rPr lang="en-US" sz="2440">
                <a:solidFill>
                  <a:srgbClr val="141414"/>
                </a:solidFill>
                <a:latin typeface="Arimo Bold"/>
              </a:rPr>
              <a:t>Summary: Mô tả ngắn gọn về vụ tai nạn và nguyên nhân nếu biết</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2716530"/>
          </a:xfrm>
          <a:prstGeom prst="rect">
            <a:avLst/>
          </a:prstGeom>
        </p:spPr>
        <p:txBody>
          <a:bodyPr anchor="t" rtlCol="false" tIns="0" lIns="0" bIns="0" rIns="0">
            <a:spAutoFit/>
          </a:bodyPr>
          <a:lstStyle/>
          <a:p>
            <a:pPr algn="ctr">
              <a:lnSpc>
                <a:spcPts val="10919"/>
              </a:lnSpc>
            </a:pPr>
            <a:r>
              <a:rPr lang="en-US" sz="7800">
                <a:solidFill>
                  <a:srgbClr val="FFFFFF"/>
                </a:solidFill>
                <a:latin typeface="ไอติม"/>
              </a:rPr>
              <a:t>Connect To Superset</a:t>
            </a:r>
          </a:p>
          <a:p>
            <a:pPr algn="ctr" marL="0" indent="0" lvl="0">
              <a:lnSpc>
                <a:spcPts val="10919"/>
              </a:lnSpc>
              <a:spcBef>
                <a:spcPct val="0"/>
              </a:spcBef>
            </a:pPr>
            <a:r>
              <a:rPr lang="en-US" sz="7799">
                <a:solidFill>
                  <a:srgbClr val="FFFFFF"/>
                </a:solidFill>
                <a:latin typeface="ไอติม"/>
              </a:rPr>
              <a:t>MySQL</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72" t="0" r="20781" b="0"/>
          <a:stretch>
            <a:fillRect/>
          </a:stretch>
        </p:blipFill>
        <p:spPr>
          <a:xfrm flipH="false" flipV="false" rot="0">
            <a:off x="2256507" y="2714906"/>
            <a:ext cx="12951620" cy="5813347"/>
          </a:xfrm>
          <a:prstGeom prst="rect">
            <a:avLst/>
          </a:prstGeom>
        </p:spPr>
      </p:pic>
      <p:sp>
        <p:nvSpPr>
          <p:cNvPr name="TextBox 3" id="3"/>
          <p:cNvSpPr txBox="true"/>
          <p:nvPr/>
        </p:nvSpPr>
        <p:spPr>
          <a:xfrm rot="0">
            <a:off x="1028700" y="709622"/>
            <a:ext cx="7242134"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Chỉnh sửa file docker-compose.yml</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53955" y="3706321"/>
            <a:ext cx="14648951" cy="894357"/>
          </a:xfrm>
          <a:prstGeom prst="rect">
            <a:avLst/>
          </a:prstGeom>
        </p:spPr>
      </p:pic>
      <p:sp>
        <p:nvSpPr>
          <p:cNvPr name="TextBox 3" id="3"/>
          <p:cNvSpPr txBox="true"/>
          <p:nvPr/>
        </p:nvSpPr>
        <p:spPr>
          <a:xfrm rot="0">
            <a:off x="3017187" y="709622"/>
            <a:ext cx="2933186" cy="581007"/>
          </a:xfrm>
          <a:prstGeom prst="rect">
            <a:avLst/>
          </a:prstGeom>
        </p:spPr>
        <p:txBody>
          <a:bodyPr anchor="t" rtlCol="false" tIns="0" lIns="0" bIns="0" rIns="0">
            <a:spAutoFit/>
          </a:bodyPr>
          <a:lstStyle/>
          <a:p>
            <a:pPr algn="ctr">
              <a:lnSpc>
                <a:spcPts val="4853"/>
              </a:lnSpc>
            </a:pPr>
            <a:r>
              <a:rPr lang="en-US" sz="3467">
                <a:solidFill>
                  <a:srgbClr val="000000"/>
                </a:solidFill>
                <a:latin typeface="Noto Sans"/>
              </a:rPr>
              <a:t>run commend</a:t>
            </a:r>
          </a:p>
        </p:txBody>
      </p:sp>
    </p:spTree>
  </p:cSld>
  <p:clrMapOvr>
    <a:masterClrMapping/>
  </p:clrMapOvr>
</p:sld>
</file>

<file path=ppt/slides/slide64.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2240607" y="3081020"/>
            <a:ext cx="14570018" cy="2716530"/>
          </a:xfrm>
          <a:prstGeom prst="rect">
            <a:avLst/>
          </a:prstGeom>
        </p:spPr>
        <p:txBody>
          <a:bodyPr anchor="t" rtlCol="false" tIns="0" lIns="0" bIns="0" rIns="0">
            <a:spAutoFit/>
          </a:bodyPr>
          <a:lstStyle/>
          <a:p>
            <a:pPr>
              <a:lnSpc>
                <a:spcPts val="10919"/>
              </a:lnSpc>
            </a:pPr>
            <a:r>
              <a:rPr lang="en-US" sz="7800">
                <a:solidFill>
                  <a:srgbClr val="FFFFFF"/>
                </a:solidFill>
                <a:latin typeface="ไอติม"/>
              </a:rPr>
              <a:t>SQL Templating</a:t>
            </a:r>
            <a:r>
              <a:rPr lang="en-US" sz="7800">
                <a:solidFill>
                  <a:srgbClr val="FFFFFF"/>
                </a:solidFill>
                <a:latin typeface="Arimo"/>
              </a:rPr>
              <a:t>​</a:t>
            </a:r>
            <a:r>
              <a:rPr lang="en-US" sz="7800">
                <a:solidFill>
                  <a:srgbClr val="FFFFFF"/>
                </a:solidFill>
                <a:latin typeface="Arimo"/>
              </a:rPr>
              <a:t> - Jinja Templates</a:t>
            </a:r>
          </a:p>
          <a:p>
            <a:pPr marL="0" indent="0" lvl="0">
              <a:lnSpc>
                <a:spcPts val="10919"/>
              </a:lnSpc>
              <a:spcBef>
                <a:spcPct val="0"/>
              </a:spcBef>
            </a:pPr>
          </a:p>
        </p:txBody>
      </p:sp>
      <p:sp>
        <p:nvSpPr>
          <p:cNvPr name="TextBox 3" id="3"/>
          <p:cNvSpPr txBox="true"/>
          <p:nvPr/>
        </p:nvSpPr>
        <p:spPr>
          <a:xfrm rot="0">
            <a:off x="2989111" y="4413250"/>
            <a:ext cx="13073009" cy="1384300"/>
          </a:xfrm>
          <a:prstGeom prst="rect">
            <a:avLst/>
          </a:prstGeom>
        </p:spPr>
        <p:txBody>
          <a:bodyPr anchor="t" rtlCol="false" tIns="0" lIns="0" bIns="0" rIns="0">
            <a:spAutoFit/>
          </a:bodyPr>
          <a:lstStyle/>
          <a:p>
            <a:pPr algn="ctr">
              <a:lnSpc>
                <a:spcPts val="5599"/>
              </a:lnSpc>
            </a:pPr>
            <a:r>
              <a:rPr lang="en-US" sz="3999">
                <a:solidFill>
                  <a:srgbClr val="FFFFFF"/>
                </a:solidFill>
                <a:latin typeface="Open Sans Light"/>
              </a:rPr>
              <a:t>https://superset.apache.org/docs/installation/sql-templating/#available-macros</a:t>
            </a:r>
          </a:p>
        </p:txBody>
      </p:sp>
      <p:sp>
        <p:nvSpPr>
          <p:cNvPr name="TextBox 4" id="4"/>
          <p:cNvSpPr txBox="true"/>
          <p:nvPr/>
        </p:nvSpPr>
        <p:spPr>
          <a:xfrm rot="0">
            <a:off x="8170143" y="2346325"/>
            <a:ext cx="1947714" cy="887095"/>
          </a:xfrm>
          <a:prstGeom prst="rect">
            <a:avLst/>
          </a:prstGeom>
        </p:spPr>
        <p:txBody>
          <a:bodyPr anchor="t" rtlCol="false" tIns="0" lIns="0" bIns="0" rIns="0">
            <a:spAutoFit/>
          </a:bodyPr>
          <a:lstStyle/>
          <a:p>
            <a:pPr algn="ctr">
              <a:lnSpc>
                <a:spcPts val="7279"/>
              </a:lnSpc>
            </a:pPr>
            <a:r>
              <a:rPr lang="en-US" sz="5199">
                <a:solidFill>
                  <a:srgbClr val="FFFFFF"/>
                </a:solidFill>
                <a:latin typeface="Open Sans"/>
              </a:rPr>
              <a:t>Setup </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97347" y="2180106"/>
            <a:ext cx="17493307" cy="4972206"/>
          </a:xfrm>
          <a:prstGeom prst="rect">
            <a:avLst/>
          </a:prstGeom>
        </p:spPr>
      </p:pic>
      <p:sp>
        <p:nvSpPr>
          <p:cNvPr name="TextBox 3" id="3"/>
          <p:cNvSpPr txBox="true"/>
          <p:nvPr/>
        </p:nvSpPr>
        <p:spPr>
          <a:xfrm rot="0">
            <a:off x="0" y="-95250"/>
            <a:ext cx="7909024"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a:rPr>
              <a:t>Config superset_config.py</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4388"/>
          <a:stretch>
            <a:fillRect/>
          </a:stretch>
        </p:blipFill>
        <p:spPr>
          <a:xfrm flipH="false" flipV="false" rot="0">
            <a:off x="1028700" y="2695939"/>
            <a:ext cx="18060982" cy="3614918"/>
          </a:xfrm>
          <a:prstGeom prst="rect">
            <a:avLst/>
          </a:prstGeom>
        </p:spPr>
      </p:pic>
      <p:sp>
        <p:nvSpPr>
          <p:cNvPr name="TextBox 3" id="3"/>
          <p:cNvSpPr txBox="true"/>
          <p:nvPr/>
        </p:nvSpPr>
        <p:spPr>
          <a:xfrm rot="0">
            <a:off x="227018" y="-95250"/>
            <a:ext cx="1179448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Add ENABLE_TEMPLATE_PROCESSING </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336" t="0" r="7336" b="0"/>
          <a:stretch>
            <a:fillRect/>
          </a:stretch>
        </p:blipFill>
        <p:spPr>
          <a:xfrm flipH="false" flipV="false" rot="0">
            <a:off x="729571" y="2555802"/>
            <a:ext cx="16529729" cy="3069328"/>
          </a:xfrm>
          <a:prstGeom prst="rect">
            <a:avLst/>
          </a:prstGeom>
        </p:spPr>
      </p:pic>
      <p:sp>
        <p:nvSpPr>
          <p:cNvPr name="TextBox 3" id="3"/>
          <p:cNvSpPr txBox="true"/>
          <p:nvPr/>
        </p:nvSpPr>
        <p:spPr>
          <a:xfrm rot="0">
            <a:off x="-1095071" y="-95250"/>
            <a:ext cx="1225400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Config JINJA_CONTEXT_ADDONS</a:t>
            </a:r>
          </a:p>
        </p:txBody>
      </p:sp>
    </p:spTree>
  </p:cSld>
  <p:clrMapOvr>
    <a:masterClrMapping/>
  </p:clrMapOvr>
</p:sld>
</file>

<file path=ppt/slides/slide68.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6819995" y="439959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SetUp Web</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58995" y="3317626"/>
            <a:ext cx="17929005" cy="4515453"/>
          </a:xfrm>
          <a:prstGeom prst="rect">
            <a:avLst/>
          </a:prstGeom>
        </p:spPr>
      </p:pic>
      <p:sp>
        <p:nvSpPr>
          <p:cNvPr name="TextBox 3" id="3"/>
          <p:cNvSpPr txBox="true"/>
          <p:nvPr/>
        </p:nvSpPr>
        <p:spPr>
          <a:xfrm rot="0">
            <a:off x="0" y="-95250"/>
            <a:ext cx="7909024" cy="887095"/>
          </a:xfrm>
          <a:prstGeom prst="rect">
            <a:avLst/>
          </a:prstGeom>
        </p:spPr>
        <p:txBody>
          <a:bodyPr anchor="t" rtlCol="false" tIns="0" lIns="0" bIns="0" rIns="0">
            <a:spAutoFit/>
          </a:bodyPr>
          <a:lstStyle/>
          <a:p>
            <a:pPr>
              <a:lnSpc>
                <a:spcPts val="7279"/>
              </a:lnSpc>
            </a:pPr>
            <a:r>
              <a:rPr lang="en-US" sz="5199">
                <a:solidFill>
                  <a:srgbClr val="000000"/>
                </a:solidFill>
                <a:latin typeface="Open Sans"/>
              </a:rPr>
              <a:t>Config superset_config.py</a:t>
            </a:r>
          </a:p>
        </p:txBody>
      </p:sp>
      <p:sp>
        <p:nvSpPr>
          <p:cNvPr name="TextBox 4" id="4"/>
          <p:cNvSpPr txBox="true"/>
          <p:nvPr/>
        </p:nvSpPr>
        <p:spPr>
          <a:xfrm rot="0">
            <a:off x="0" y="962025"/>
            <a:ext cx="14438659" cy="580390"/>
          </a:xfrm>
          <a:prstGeom prst="rect">
            <a:avLst/>
          </a:prstGeom>
        </p:spPr>
        <p:txBody>
          <a:bodyPr anchor="t" rtlCol="false" tIns="0" lIns="0" bIns="0" rIns="0">
            <a:spAutoFit/>
          </a:bodyPr>
          <a:lstStyle/>
          <a:p>
            <a:pPr>
              <a:lnSpc>
                <a:spcPts val="4759"/>
              </a:lnSpc>
            </a:pPr>
            <a:r>
              <a:rPr lang="en-US" sz="3399">
                <a:solidFill>
                  <a:srgbClr val="000000"/>
                </a:solidFill>
                <a:latin typeface="Open Sans Light"/>
              </a:rPr>
              <a:t>Vào đường dẫn:  cd superset/docker/pythonpath_dev/</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2716530"/>
          </a:xfrm>
          <a:prstGeom prst="rect">
            <a:avLst/>
          </a:prstGeom>
        </p:spPr>
        <p:txBody>
          <a:bodyPr anchor="t" rtlCol="false" tIns="0" lIns="0" bIns="0" rIns="0">
            <a:spAutoFit/>
          </a:bodyPr>
          <a:lstStyle/>
          <a:p>
            <a:pPr algn="ctr">
              <a:lnSpc>
                <a:spcPts val="10919"/>
              </a:lnSpc>
            </a:pPr>
            <a:r>
              <a:rPr lang="en-US" sz="7800">
                <a:solidFill>
                  <a:srgbClr val="FFFFFF"/>
                </a:solidFill>
                <a:latin typeface="ไอติม"/>
              </a:rPr>
              <a:t>Connect To Superset</a:t>
            </a:r>
          </a:p>
          <a:p>
            <a:pPr algn="ctr" marL="0" indent="0" lvl="0">
              <a:lnSpc>
                <a:spcPts val="10919"/>
              </a:lnSpc>
              <a:spcBef>
                <a:spcPct val="0"/>
              </a:spcBef>
            </a:pPr>
            <a:r>
              <a:rPr lang="en-US" sz="7799">
                <a:solidFill>
                  <a:srgbClr val="FFFFFF"/>
                </a:solidFill>
                <a:latin typeface="ไอติม"/>
              </a:rPr>
              <a:t>MySQL (Amazon RDS)</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470594"/>
            <a:ext cx="16079901" cy="2301895"/>
          </a:xfrm>
          <a:prstGeom prst="rect">
            <a:avLst/>
          </a:prstGeom>
        </p:spPr>
      </p:pic>
      <p:sp>
        <p:nvSpPr>
          <p:cNvPr name="TextBox 3" id="3"/>
          <p:cNvSpPr txBox="true"/>
          <p:nvPr/>
        </p:nvSpPr>
        <p:spPr>
          <a:xfrm rot="0">
            <a:off x="620273" y="141605"/>
            <a:ext cx="397296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Add List Role</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4179476"/>
            <a:ext cx="17046427" cy="740000"/>
          </a:xfrm>
          <a:prstGeom prst="rect">
            <a:avLst/>
          </a:prstGeom>
        </p:spPr>
      </p:pic>
      <p:sp>
        <p:nvSpPr>
          <p:cNvPr name="TextBox 3" id="3"/>
          <p:cNvSpPr txBox="true"/>
          <p:nvPr/>
        </p:nvSpPr>
        <p:spPr>
          <a:xfrm rot="0">
            <a:off x="0" y="141605"/>
            <a:ext cx="12902357"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Tạo Iframe và embed dashboard superset</a:t>
            </a:r>
          </a:p>
        </p:txBody>
      </p:sp>
    </p:spTree>
  </p:cSld>
  <p:clrMapOvr>
    <a:masterClrMapping/>
  </p:clrMapOvr>
</p:sld>
</file>

<file path=ppt/slides/slide72.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966174" y="284797"/>
            <a:ext cx="14570018" cy="1335405"/>
          </a:xfrm>
          <a:prstGeom prst="rect">
            <a:avLst/>
          </a:prstGeom>
        </p:spPr>
        <p:txBody>
          <a:bodyPr anchor="t" rtlCol="false" tIns="0" lIns="0" bIns="0" rIns="0">
            <a:spAutoFit/>
          </a:bodyPr>
          <a:lstStyle/>
          <a:p>
            <a:pPr marL="0" indent="0" lvl="0">
              <a:lnSpc>
                <a:spcPts val="10919"/>
              </a:lnSpc>
              <a:spcBef>
                <a:spcPct val="0"/>
              </a:spcBef>
            </a:pPr>
            <a:r>
              <a:rPr lang="en-US" sz="7799">
                <a:solidFill>
                  <a:srgbClr val="FFFFFF"/>
                </a:solidFill>
                <a:latin typeface="ไอติม"/>
              </a:rPr>
              <a:t>Tuần Qua Thực Hiện</a:t>
            </a:r>
          </a:p>
        </p:txBody>
      </p:sp>
      <p:sp>
        <p:nvSpPr>
          <p:cNvPr name="TextBox 3" id="3"/>
          <p:cNvSpPr txBox="true"/>
          <p:nvPr/>
        </p:nvSpPr>
        <p:spPr>
          <a:xfrm rot="0">
            <a:off x="4782841" y="1846015"/>
            <a:ext cx="11177932" cy="7727950"/>
          </a:xfrm>
          <a:prstGeom prst="rect">
            <a:avLst/>
          </a:prstGeom>
        </p:spPr>
        <p:txBody>
          <a:bodyPr anchor="t" rtlCol="false" tIns="0" lIns="0" bIns="0" rIns="0">
            <a:spAutoFit/>
          </a:bodyPr>
          <a:lstStyle/>
          <a:p>
            <a:pPr algn="just">
              <a:lnSpc>
                <a:spcPts val="5599"/>
              </a:lnSpc>
            </a:pPr>
            <a:r>
              <a:rPr lang="en-US" sz="3999">
                <a:solidFill>
                  <a:srgbClr val="FFFFFF"/>
                </a:solidFill>
                <a:latin typeface="Open Sans Light"/>
              </a:rPr>
              <a:t>1. Tìm hiểu và trả lời câu hỏi</a:t>
            </a:r>
          </a:p>
          <a:p>
            <a:pPr algn="just">
              <a:lnSpc>
                <a:spcPts val="5599"/>
              </a:lnSpc>
            </a:pPr>
            <a:r>
              <a:rPr lang="en-US" sz="3999">
                <a:solidFill>
                  <a:srgbClr val="FFFFFF"/>
                </a:solidFill>
                <a:latin typeface="Open Sans Light"/>
              </a:rPr>
              <a:t>2. Chuyển đổi qua tài khoản mới</a:t>
            </a:r>
          </a:p>
          <a:p>
            <a:pPr algn="just">
              <a:lnSpc>
                <a:spcPts val="5599"/>
              </a:lnSpc>
            </a:pPr>
            <a:r>
              <a:rPr lang="en-US" sz="3999">
                <a:solidFill>
                  <a:srgbClr val="FFFFFF"/>
                </a:solidFill>
                <a:latin typeface="Open Sans Light"/>
              </a:rPr>
              <a:t>3. Upload project lên github</a:t>
            </a:r>
          </a:p>
          <a:p>
            <a:pPr algn="just">
              <a:lnSpc>
                <a:spcPts val="5599"/>
              </a:lnSpc>
            </a:pPr>
            <a:r>
              <a:rPr lang="en-US" sz="3999">
                <a:solidFill>
                  <a:srgbClr val="FFFFFF"/>
                </a:solidFill>
                <a:latin typeface="Open Sans Light"/>
              </a:rPr>
              <a:t>4. Đưa lên S3</a:t>
            </a:r>
          </a:p>
          <a:p>
            <a:pPr algn="just">
              <a:lnSpc>
                <a:spcPts val="5599"/>
              </a:lnSpc>
            </a:pPr>
            <a:r>
              <a:rPr lang="en-US" sz="3999">
                <a:solidFill>
                  <a:srgbClr val="FFFFFF"/>
                </a:solidFill>
                <a:latin typeface="Open Sans Light"/>
              </a:rPr>
              <a:t>5. Demo: </a:t>
            </a:r>
          </a:p>
          <a:p>
            <a:pPr algn="just">
              <a:lnSpc>
                <a:spcPts val="5599"/>
              </a:lnSpc>
            </a:pPr>
            <a:r>
              <a:rPr lang="en-US" sz="3999">
                <a:solidFill>
                  <a:srgbClr val="FFFFFF"/>
                </a:solidFill>
                <a:latin typeface="Open Sans Light"/>
              </a:rPr>
              <a:t>5.1. Code thêm python, jinja và Query</a:t>
            </a:r>
          </a:p>
          <a:p>
            <a:pPr algn="just">
              <a:lnSpc>
                <a:spcPts val="5599"/>
              </a:lnSpc>
            </a:pPr>
            <a:r>
              <a:rPr lang="en-US" sz="3999">
                <a:solidFill>
                  <a:srgbClr val="FFFFFF"/>
                </a:solidFill>
                <a:latin typeface="Open Sans Light"/>
              </a:rPr>
              <a:t>5.2. Sửa Giao Diện Dashboard</a:t>
            </a:r>
          </a:p>
          <a:p>
            <a:pPr algn="just">
              <a:lnSpc>
                <a:spcPts val="5599"/>
              </a:lnSpc>
            </a:pPr>
            <a:r>
              <a:rPr lang="en-US" sz="3999">
                <a:solidFill>
                  <a:srgbClr val="FFFFFF"/>
                </a:solidFill>
                <a:latin typeface="Open Sans Light"/>
              </a:rPr>
              <a:t>5.3. Sửa Giao Diện Project</a:t>
            </a:r>
          </a:p>
          <a:p>
            <a:pPr algn="just">
              <a:lnSpc>
                <a:spcPts val="5599"/>
              </a:lnSpc>
            </a:pPr>
            <a:r>
              <a:rPr lang="en-US" sz="3999">
                <a:solidFill>
                  <a:srgbClr val="FFFFFF"/>
                </a:solidFill>
                <a:latin typeface="Open Sans Light"/>
              </a:rPr>
              <a:t>5.4. Trả lời các câu hỏi nghiên cứu của nhóm</a:t>
            </a:r>
          </a:p>
          <a:p>
            <a:pPr algn="just">
              <a:lnSpc>
                <a:spcPts val="5599"/>
              </a:lnSpc>
            </a:pPr>
          </a:p>
          <a:p>
            <a:pPr algn="just">
              <a:lnSpc>
                <a:spcPts val="5599"/>
              </a:lnSpc>
            </a:pPr>
          </a:p>
        </p:txBody>
      </p:sp>
    </p:spTree>
  </p:cSld>
  <p:clrMapOvr>
    <a:masterClrMapping/>
  </p:clrMapOvr>
</p:sld>
</file>

<file path=ppt/slides/slide73.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Tìm hiểu và trả lời câu hỏi</a:t>
            </a:r>
          </a:p>
        </p:txBody>
      </p:sp>
    </p:spTree>
  </p:cSld>
  <p:clrMapOvr>
    <a:masterClrMapping/>
  </p:clrMapOvr>
</p:sld>
</file>

<file path=ppt/slides/slide7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1364" y="388083"/>
            <a:ext cx="16825272" cy="11367943"/>
          </a:xfrm>
          <a:prstGeom prst="rect">
            <a:avLst/>
          </a:prstGeom>
        </p:spPr>
        <p:txBody>
          <a:bodyPr anchor="t" rtlCol="false" tIns="0" lIns="0" bIns="0" rIns="0">
            <a:spAutoFit/>
          </a:bodyPr>
          <a:lstStyle/>
          <a:p>
            <a:pPr algn="just">
              <a:lnSpc>
                <a:spcPts val="3945"/>
              </a:lnSpc>
            </a:pPr>
            <a:r>
              <a:rPr lang="en-US" sz="2818">
                <a:solidFill>
                  <a:srgbClr val="000000"/>
                </a:solidFill>
                <a:latin typeface="Open Sans Bold"/>
              </a:rPr>
              <a:t>1.các bạn có dự đinh tạo thêm biểu đồ sử dụng code sql ko?</a:t>
            </a:r>
          </a:p>
          <a:p>
            <a:pPr algn="just">
              <a:lnSpc>
                <a:spcPts val="3945"/>
              </a:lnSpc>
            </a:pPr>
            <a:r>
              <a:rPr lang="en-US" sz="2818">
                <a:solidFill>
                  <a:srgbClr val="000000"/>
                </a:solidFill>
                <a:latin typeface="Arimo"/>
              </a:rPr>
              <a:t>Trả lời: có</a:t>
            </a:r>
          </a:p>
          <a:p>
            <a:pPr algn="just">
              <a:lnSpc>
                <a:spcPts val="3945"/>
              </a:lnSpc>
            </a:pPr>
            <a:r>
              <a:rPr lang="en-US" sz="2818">
                <a:solidFill>
                  <a:srgbClr val="000000"/>
                </a:solidFill>
                <a:latin typeface="Arimo"/>
              </a:rPr>
              <a:t>·Giai Đoạn Hãng Filter Tai Nạn, Thống Kê Giai Đoạn Tổng Số- Sống- Chết Của Hãng Filter</a:t>
            </a:r>
          </a:p>
          <a:p>
            <a:pPr algn="just">
              <a:lnSpc>
                <a:spcPts val="3945"/>
              </a:lnSpc>
            </a:pPr>
            <a:r>
              <a:rPr lang="en-US" sz="2818">
                <a:solidFill>
                  <a:srgbClr val="000000"/>
                </a:solidFill>
                <a:latin typeface="Arimo"/>
              </a:rPr>
              <a:t>·Tổng Số Lượng-Tai Nạn- Sống- Chết Của Hãng</a:t>
            </a:r>
          </a:p>
          <a:p>
            <a:pPr algn="just">
              <a:lnSpc>
                <a:spcPts val="3945"/>
              </a:lnSpc>
            </a:pPr>
            <a:r>
              <a:rPr lang="en-US" sz="2818">
                <a:solidFill>
                  <a:srgbClr val="000000"/>
                </a:solidFill>
                <a:latin typeface="Arimo"/>
              </a:rPr>
              <a:t>·Số Lượng Theo Loại Máy Bay Của Hãng Bị Tai Nạn</a:t>
            </a:r>
          </a:p>
          <a:p>
            <a:pPr algn="just">
              <a:lnSpc>
                <a:spcPts val="3945"/>
              </a:lnSpc>
            </a:pPr>
            <a:r>
              <a:rPr lang="en-US" sz="2818">
                <a:solidFill>
                  <a:srgbClr val="000000"/>
                </a:solidFill>
                <a:latin typeface="Arimo"/>
              </a:rPr>
              <a:t>·Thống Kê Giai Đoạn Số Lượng Tổng- Sống - Chết Hành Khách Của Hãng</a:t>
            </a:r>
          </a:p>
          <a:p>
            <a:pPr algn="just">
              <a:lnSpc>
                <a:spcPts val="3945"/>
              </a:lnSpc>
            </a:pPr>
            <a:r>
              <a:rPr lang="en-US" sz="2818">
                <a:solidFill>
                  <a:srgbClr val="000000"/>
                </a:solidFill>
                <a:latin typeface="Arimo Bold"/>
              </a:rPr>
              <a:t>2.Nhóm bạn có dự định gì ở tuần tiếp theo?</a:t>
            </a:r>
          </a:p>
          <a:p>
            <a:pPr algn="just">
              <a:lnSpc>
                <a:spcPts val="3945"/>
              </a:lnSpc>
            </a:pPr>
            <a:r>
              <a:rPr lang="en-US" sz="2818">
                <a:solidFill>
                  <a:srgbClr val="000000"/>
                </a:solidFill>
                <a:latin typeface="Arimo"/>
              </a:rPr>
              <a:t>Trả lời: Nhóm mình tuần này đã thực hiện Chuyển đổi qua tài khoản mới,Upload project lên github</a:t>
            </a:r>
          </a:p>
          <a:p>
            <a:pPr algn="just">
              <a:lnSpc>
                <a:spcPts val="3945"/>
              </a:lnSpc>
            </a:pPr>
            <a:r>
              <a:rPr lang="en-US" sz="2818">
                <a:solidFill>
                  <a:srgbClr val="000000"/>
                </a:solidFill>
                <a:latin typeface="Open Sans"/>
              </a:rPr>
              <a:t>,</a:t>
            </a:r>
            <a:r>
              <a:rPr lang="en-US" sz="2818">
                <a:solidFill>
                  <a:srgbClr val="000000"/>
                </a:solidFill>
                <a:latin typeface="Arimo"/>
              </a:rPr>
              <a:t>Đưa lên S3,Code thêm python, jinja và Query, Sửa Giao Diện Dashboard, Sửa Giao Diện Project</a:t>
            </a:r>
          </a:p>
          <a:p>
            <a:pPr algn="just">
              <a:lnSpc>
                <a:spcPts val="3945"/>
              </a:lnSpc>
            </a:pPr>
            <a:r>
              <a:rPr lang="en-US" sz="2818">
                <a:solidFill>
                  <a:srgbClr val="000000"/>
                </a:solidFill>
                <a:latin typeface="Open Sans"/>
              </a:rPr>
              <a:t>,</a:t>
            </a:r>
            <a:r>
              <a:rPr lang="en-US" sz="2818">
                <a:solidFill>
                  <a:srgbClr val="000000"/>
                </a:solidFill>
                <a:latin typeface="Arimo"/>
              </a:rPr>
              <a:t>Trả lời các câu hỏi nghiên cứu của nhóm</a:t>
            </a:r>
          </a:p>
          <a:p>
            <a:pPr algn="just">
              <a:lnSpc>
                <a:spcPts val="3945"/>
              </a:lnSpc>
            </a:pPr>
            <a:r>
              <a:rPr lang="en-US" sz="2818">
                <a:solidFill>
                  <a:srgbClr val="000000"/>
                </a:solidFill>
                <a:latin typeface="Arimo Bold"/>
              </a:rPr>
              <a:t>3.Tiến độ xây dựng dashboard của nhóm sắp hoàn thành chưa ?</a:t>
            </a:r>
          </a:p>
          <a:p>
            <a:pPr algn="just">
              <a:lnSpc>
                <a:spcPts val="3945"/>
              </a:lnSpc>
            </a:pPr>
            <a:r>
              <a:rPr lang="en-US" sz="2818">
                <a:solidFill>
                  <a:srgbClr val="000000"/>
                </a:solidFill>
                <a:latin typeface="Arimo"/>
              </a:rPr>
              <a:t>Trả lời: đã hoàn thành</a:t>
            </a:r>
          </a:p>
          <a:p>
            <a:pPr algn="just">
              <a:lnSpc>
                <a:spcPts val="3945"/>
              </a:lnSpc>
            </a:pPr>
            <a:r>
              <a:rPr lang="en-US" sz="2818">
                <a:solidFill>
                  <a:srgbClr val="000000"/>
                </a:solidFill>
                <a:latin typeface="Arimo Bold"/>
              </a:rPr>
              <a:t>4.Trong dashboard của nhóm có biểu đồ Typecrash, nó có ý nghĩa gì ?</a:t>
            </a:r>
          </a:p>
          <a:p>
            <a:pPr algn="just">
              <a:lnSpc>
                <a:spcPts val="3945"/>
              </a:lnSpc>
            </a:pPr>
            <a:r>
              <a:rPr lang="en-US" sz="2818">
                <a:solidFill>
                  <a:srgbClr val="000000"/>
                </a:solidFill>
                <a:latin typeface="Arimo"/>
              </a:rPr>
              <a:t>Trả lời: Loại máy bay bị tai nạn</a:t>
            </a:r>
          </a:p>
          <a:p>
            <a:pPr algn="just">
              <a:lnSpc>
                <a:spcPts val="3945"/>
              </a:lnSpc>
            </a:pPr>
            <a:r>
              <a:rPr lang="en-US" sz="2818">
                <a:solidFill>
                  <a:srgbClr val="000000"/>
                </a:solidFill>
                <a:latin typeface="Arimo Bold"/>
              </a:rPr>
              <a:t>5.    Bạn có thể tính được tỷ lệ sống sót của hàng khách khi xảy ra sự cố được không?</a:t>
            </a:r>
          </a:p>
          <a:p>
            <a:pPr algn="just">
              <a:lnSpc>
                <a:spcPts val="3945"/>
              </a:lnSpc>
            </a:pPr>
            <a:r>
              <a:rPr lang="en-US" sz="2818">
                <a:solidFill>
                  <a:srgbClr val="000000"/>
                </a:solidFill>
                <a:latin typeface="Arimo"/>
              </a:rPr>
              <a:t>Trả lời: tỷ lệ sống sốt = Sl sống sótx100/ tổng số sống sót</a:t>
            </a:r>
          </a:p>
          <a:p>
            <a:pPr algn="just">
              <a:lnSpc>
                <a:spcPts val="3945"/>
              </a:lnSpc>
            </a:pPr>
            <a:r>
              <a:rPr lang="en-US" sz="2818">
                <a:solidFill>
                  <a:srgbClr val="000000"/>
                </a:solidFill>
                <a:latin typeface="Arimo Bold"/>
              </a:rPr>
              <a:t>6.    Nhóm cho mình hỏi nếu tỷ lệ tai nạn máy bay nhiều nhất dùng biểu đồ ranking thì mình muốn tìm tỷ lệ tai nạn máy bay ít nhất mình sẽ dùng loại biểu đồ nào là hợp lí ?</a:t>
            </a:r>
          </a:p>
          <a:p>
            <a:pPr algn="just">
              <a:lnSpc>
                <a:spcPts val="3945"/>
              </a:lnSpc>
            </a:pPr>
            <a:r>
              <a:rPr lang="en-US" sz="2818">
                <a:solidFill>
                  <a:srgbClr val="000000"/>
                </a:solidFill>
                <a:latin typeface="Arimo"/>
              </a:rPr>
              <a:t>Trả lời: Nhóm mình sẽ sử dụng Pie Chart để tổng quát hơn, tuy nhiên có thể sử dụng theo filter để tìm tỷ lệ tai nạn máy bay ít nhất</a:t>
            </a:r>
          </a:p>
          <a:p>
            <a:pPr algn="just">
              <a:lnSpc>
                <a:spcPts val="3945"/>
              </a:lnSpc>
            </a:pPr>
          </a:p>
          <a:p>
            <a:pPr algn="just">
              <a:lnSpc>
                <a:spcPts val="3945"/>
              </a:lnSpc>
            </a:pPr>
          </a:p>
          <a:p>
            <a:pPr algn="just">
              <a:lnSpc>
                <a:spcPts val="3945"/>
              </a:lnSpc>
            </a:pPr>
          </a:p>
        </p:txBody>
      </p:sp>
    </p:spTree>
  </p:cSld>
  <p:clrMapOvr>
    <a:masterClrMapping/>
  </p:clrMapOvr>
</p:sld>
</file>

<file path=ppt/slides/slide75.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2. Chuyển đổi tài khoản</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635713" y="2198872"/>
            <a:ext cx="15016574" cy="7302177"/>
          </a:xfrm>
          <a:prstGeom prst="rect">
            <a:avLst/>
          </a:prstGeom>
        </p:spPr>
      </p:pic>
      <p:sp>
        <p:nvSpPr>
          <p:cNvPr name="TextBox 3" id="3"/>
          <p:cNvSpPr txBox="true"/>
          <p:nvPr/>
        </p:nvSpPr>
        <p:spPr>
          <a:xfrm rot="0">
            <a:off x="962187" y="141605"/>
            <a:ext cx="46165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Tài Khoản AWS</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4255762"/>
            <a:ext cx="16500798" cy="2871018"/>
          </a:xfrm>
          <a:prstGeom prst="rect">
            <a:avLst/>
          </a:prstGeom>
        </p:spPr>
      </p:pic>
      <p:sp>
        <p:nvSpPr>
          <p:cNvPr name="TextBox 3" id="3"/>
          <p:cNvSpPr txBox="true"/>
          <p:nvPr/>
        </p:nvSpPr>
        <p:spPr>
          <a:xfrm rot="0">
            <a:off x="267881" y="141605"/>
            <a:ext cx="4213175"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Tạo Instances</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86" r="0" b="0"/>
          <a:stretch>
            <a:fillRect/>
          </a:stretch>
        </p:blipFill>
        <p:spPr>
          <a:xfrm flipH="false" flipV="false" rot="0">
            <a:off x="1028700" y="2613769"/>
            <a:ext cx="16147064" cy="2529731"/>
          </a:xfrm>
          <a:prstGeom prst="rect">
            <a:avLst/>
          </a:prstGeom>
        </p:spPr>
      </p:pic>
      <p:sp>
        <p:nvSpPr>
          <p:cNvPr name="TextBox 3" id="3"/>
          <p:cNvSpPr txBox="true"/>
          <p:nvPr/>
        </p:nvSpPr>
        <p:spPr>
          <a:xfrm rot="0">
            <a:off x="702042" y="141605"/>
            <a:ext cx="188475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Tạo IP</a:t>
            </a:r>
          </a:p>
        </p:txBody>
      </p:sp>
    </p:spTree>
  </p:cSld>
  <p:clrMapOvr>
    <a:masterClrMapping/>
  </p:clrMapOvr>
</p:sld>
</file>

<file path=ppt/slides/slide7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2847521"/>
            <a:ext cx="11948484" cy="5478780"/>
          </a:xfrm>
          <a:prstGeom prst="rect">
            <a:avLst/>
          </a:prstGeom>
        </p:spPr>
        <p:txBody>
          <a:bodyPr anchor="t" rtlCol="false" tIns="0" lIns="0" bIns="0" rIns="0">
            <a:spAutoFit/>
          </a:bodyPr>
          <a:lstStyle/>
          <a:p>
            <a:pPr algn="ctr">
              <a:lnSpc>
                <a:spcPts val="10919"/>
              </a:lnSpc>
            </a:pPr>
            <a:r>
              <a:rPr lang="en-US" sz="7800">
                <a:solidFill>
                  <a:srgbClr val="FFFFFF"/>
                </a:solidFill>
                <a:latin typeface="ไอติม"/>
              </a:rPr>
              <a:t>3. Upload project lên github</a:t>
            </a:r>
          </a:p>
          <a:p>
            <a:pPr algn="ctr">
              <a:lnSpc>
                <a:spcPts val="10919"/>
              </a:lnSpc>
              <a:spcBef>
                <a:spcPct val="0"/>
              </a:spcBef>
            </a:pPr>
            <a:r>
              <a:rPr lang="en-US" sz="7799">
                <a:solidFill>
                  <a:srgbClr val="FFFFFF"/>
                </a:solidFill>
                <a:latin typeface="ไอติม"/>
              </a:rPr>
              <a:t>Link:https://github.com/quocdunglxag123/Project-Nhom25-DataVisualization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673613"/>
            <a:ext cx="15816958" cy="7126135"/>
          </a:xfrm>
          <a:prstGeom prst="rect">
            <a:avLst/>
          </a:prstGeom>
        </p:spPr>
      </p:pic>
      <p:sp>
        <p:nvSpPr>
          <p:cNvPr name="TextBox 3" id="3"/>
          <p:cNvSpPr txBox="true"/>
          <p:nvPr/>
        </p:nvSpPr>
        <p:spPr>
          <a:xfrm rot="0">
            <a:off x="780611" y="388244"/>
            <a:ext cx="4562357"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Tạo Database trên AWS</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886454" y="1336008"/>
            <a:ext cx="14515092" cy="7614984"/>
          </a:xfrm>
          <a:prstGeom prst="rect">
            <a:avLst/>
          </a:prstGeom>
        </p:spPr>
      </p:pic>
    </p:spTree>
  </p:cSld>
  <p:clrMapOvr>
    <a:masterClrMapping/>
  </p:clrMapOvr>
</p:sld>
</file>

<file path=ppt/slides/slide81.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759439" y="2327910"/>
            <a:ext cx="14769122" cy="5478780"/>
          </a:xfrm>
          <a:prstGeom prst="rect">
            <a:avLst/>
          </a:prstGeom>
        </p:spPr>
        <p:txBody>
          <a:bodyPr anchor="t" rtlCol="false" tIns="0" lIns="0" bIns="0" rIns="0">
            <a:spAutoFit/>
          </a:bodyPr>
          <a:lstStyle/>
          <a:p>
            <a:pPr algn="ctr">
              <a:lnSpc>
                <a:spcPts val="10919"/>
              </a:lnSpc>
            </a:pPr>
            <a:r>
              <a:rPr lang="en-US" sz="7800">
                <a:solidFill>
                  <a:srgbClr val="FFFFFF"/>
                </a:solidFill>
                <a:latin typeface="ไอติม"/>
              </a:rPr>
              <a:t>4. Đưa Lên S3</a:t>
            </a:r>
          </a:p>
          <a:p>
            <a:pPr algn="ctr">
              <a:lnSpc>
                <a:spcPts val="10919"/>
              </a:lnSpc>
              <a:spcBef>
                <a:spcPct val="0"/>
              </a:spcBef>
            </a:pPr>
            <a:r>
              <a:rPr lang="en-US" sz="7799">
                <a:solidFill>
                  <a:srgbClr val="FFFFFF"/>
                </a:solidFill>
                <a:latin typeface="ไอติม"/>
              </a:rPr>
              <a:t>Link: </a:t>
            </a:r>
            <a:r>
              <a:rPr lang="en-US" sz="7799">
                <a:solidFill>
                  <a:srgbClr val="FFFFFF"/>
                </a:solidFill>
                <a:latin typeface="ไอติม"/>
              </a:rPr>
              <a:t>http://project-nhom25.s3-website-us-east-1.amazonaws.com</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88578" y="2980932"/>
            <a:ext cx="18262534" cy="3426335"/>
          </a:xfrm>
          <a:prstGeom prst="rect">
            <a:avLst/>
          </a:prstGeom>
        </p:spPr>
      </p:pic>
      <p:sp>
        <p:nvSpPr>
          <p:cNvPr name="TextBox 3" id="3"/>
          <p:cNvSpPr txBox="true"/>
          <p:nvPr/>
        </p:nvSpPr>
        <p:spPr>
          <a:xfrm rot="0">
            <a:off x="288578" y="141605"/>
            <a:ext cx="74012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S3</a:t>
            </a:r>
          </a:p>
        </p:txBody>
      </p:sp>
      <p:sp>
        <p:nvSpPr>
          <p:cNvPr name="TextBox 4" id="4"/>
          <p:cNvSpPr txBox="true"/>
          <p:nvPr/>
        </p:nvSpPr>
        <p:spPr>
          <a:xfrm rot="0">
            <a:off x="658639" y="1667490"/>
            <a:ext cx="130194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Tạo S3</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882564" y="632777"/>
            <a:ext cx="9907679" cy="9598064"/>
          </a:xfrm>
          <a:prstGeom prst="rect">
            <a:avLst/>
          </a:prstGeom>
        </p:spPr>
      </p:pic>
      <p:sp>
        <p:nvSpPr>
          <p:cNvPr name="TextBox 3" id="3"/>
          <p:cNvSpPr txBox="true"/>
          <p:nvPr/>
        </p:nvSpPr>
        <p:spPr>
          <a:xfrm rot="0">
            <a:off x="288578" y="141605"/>
            <a:ext cx="74012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S3</a:t>
            </a:r>
          </a:p>
        </p:txBody>
      </p:sp>
      <p:sp>
        <p:nvSpPr>
          <p:cNvPr name="TextBox 4" id="4"/>
          <p:cNvSpPr txBox="true"/>
          <p:nvPr/>
        </p:nvSpPr>
        <p:spPr>
          <a:xfrm rot="0">
            <a:off x="0" y="1667490"/>
            <a:ext cx="50416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Configure Bucket Policy</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696779" y="236855"/>
            <a:ext cx="11099132" cy="9258300"/>
          </a:xfrm>
          <a:prstGeom prst="rect">
            <a:avLst/>
          </a:prstGeom>
        </p:spPr>
      </p:pic>
      <p:sp>
        <p:nvSpPr>
          <p:cNvPr name="TextBox 3" id="3"/>
          <p:cNvSpPr txBox="true"/>
          <p:nvPr/>
        </p:nvSpPr>
        <p:spPr>
          <a:xfrm rot="0">
            <a:off x="288578" y="141605"/>
            <a:ext cx="740122"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S3</a:t>
            </a:r>
          </a:p>
        </p:txBody>
      </p:sp>
      <p:sp>
        <p:nvSpPr>
          <p:cNvPr name="TextBox 4" id="4"/>
          <p:cNvSpPr txBox="true"/>
          <p:nvPr/>
        </p:nvSpPr>
        <p:spPr>
          <a:xfrm rot="0">
            <a:off x="0" y="1667490"/>
            <a:ext cx="5041656"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Upload File Project</a:t>
            </a:r>
          </a:p>
        </p:txBody>
      </p:sp>
    </p:spTree>
  </p:cSld>
  <p:clrMapOvr>
    <a:masterClrMapping/>
  </p:clrMapOvr>
</p:sld>
</file>

<file path=ppt/slides/slide85.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2716530"/>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Demo Và Trả Lời Câu Hỏi Nhóm Đặt Ra</a:t>
            </a:r>
          </a:p>
        </p:txBody>
      </p:sp>
    </p:spTree>
  </p:cSld>
  <p:clrMapOvr>
    <a:masterClrMapping/>
  </p:clrMapOvr>
</p:sld>
</file>

<file path=ppt/slides/slide8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64399" y="456565"/>
            <a:ext cx="17559202" cy="9297670"/>
          </a:xfrm>
          <a:prstGeom prst="rect">
            <a:avLst/>
          </a:prstGeom>
        </p:spPr>
        <p:txBody>
          <a:bodyPr anchor="t" rtlCol="false" tIns="0" lIns="0" bIns="0" rIns="0">
            <a:spAutoFit/>
          </a:bodyPr>
          <a:lstStyle/>
          <a:p>
            <a:pPr>
              <a:lnSpc>
                <a:spcPts val="5599"/>
              </a:lnSpc>
            </a:pPr>
            <a:r>
              <a:rPr lang="en-US" sz="3999">
                <a:solidFill>
                  <a:srgbClr val="FF1616"/>
                </a:solidFill>
                <a:latin typeface="Open Sans Light Bold"/>
              </a:rPr>
              <a:t>Tìm hiểu và phân tích tổng quan về tập dữ liệu</a:t>
            </a:r>
          </a:p>
          <a:p>
            <a:pPr>
              <a:lnSpc>
                <a:spcPts val="4759"/>
              </a:lnSpc>
            </a:pPr>
            <a:r>
              <a:rPr lang="en-US" sz="3399">
                <a:solidFill>
                  <a:srgbClr val="141414"/>
                </a:solidFill>
                <a:latin typeface="Arimo"/>
              </a:rPr>
              <a:t>1. Tổng tai nạn chuyến bay của tập dữ liệu?</a:t>
            </a:r>
          </a:p>
          <a:p>
            <a:pPr>
              <a:lnSpc>
                <a:spcPts val="4759"/>
              </a:lnSpc>
            </a:pPr>
            <a:r>
              <a:rPr lang="en-US" sz="3399">
                <a:solidFill>
                  <a:srgbClr val="141414"/>
                </a:solidFill>
                <a:latin typeface="Arimo"/>
              </a:rPr>
              <a:t>2. Tổng Hành khách và số người chết trên tổng các chuyến bay?</a:t>
            </a:r>
          </a:p>
          <a:p>
            <a:pPr>
              <a:lnSpc>
                <a:spcPts val="4759"/>
              </a:lnSpc>
            </a:pPr>
            <a:r>
              <a:rPr lang="en-US" sz="3399">
                <a:solidFill>
                  <a:srgbClr val="141414"/>
                </a:solidFill>
                <a:latin typeface="Arimo"/>
              </a:rPr>
              <a:t>3. So sánh tỷ lệ tai nạn ở các hãng</a:t>
            </a:r>
          </a:p>
          <a:p>
            <a:pPr>
              <a:lnSpc>
                <a:spcPts val="4759"/>
              </a:lnSpc>
            </a:pPr>
            <a:r>
              <a:rPr lang="en-US" sz="3399">
                <a:solidFill>
                  <a:srgbClr val="141414"/>
                </a:solidFill>
                <a:latin typeface="Arimo"/>
              </a:rPr>
              <a:t>4. So sánh tỷ lệ tai nạn ở các loại máy bay</a:t>
            </a:r>
          </a:p>
          <a:p>
            <a:pPr>
              <a:lnSpc>
                <a:spcPts val="4759"/>
              </a:lnSpc>
            </a:pPr>
            <a:r>
              <a:rPr lang="en-US" sz="3399">
                <a:solidFill>
                  <a:srgbClr val="141414"/>
                </a:solidFill>
                <a:latin typeface="Arimo"/>
              </a:rPr>
              <a:t>5. So sánh số lượng giữa các hãng xảy ra tai nạn</a:t>
            </a:r>
          </a:p>
          <a:p>
            <a:pPr>
              <a:lnSpc>
                <a:spcPts val="5599"/>
              </a:lnSpc>
            </a:pPr>
            <a:r>
              <a:rPr lang="en-US" sz="3999">
                <a:solidFill>
                  <a:srgbClr val="FF1616"/>
                </a:solidFill>
                <a:latin typeface="Arimo Bold"/>
              </a:rPr>
              <a:t>Tìm hiểu chuyên sâu về tập dữ liệu</a:t>
            </a:r>
          </a:p>
          <a:p>
            <a:pPr>
              <a:lnSpc>
                <a:spcPts val="4759"/>
              </a:lnSpc>
            </a:pPr>
            <a:r>
              <a:rPr lang="en-US" sz="3399">
                <a:solidFill>
                  <a:srgbClr val="141414"/>
                </a:solidFill>
                <a:latin typeface="Arimo"/>
              </a:rPr>
              <a:t>6. Tìm hiểu các giai đoạn xảy ra tai nạn máy bay</a:t>
            </a:r>
          </a:p>
          <a:p>
            <a:pPr>
              <a:lnSpc>
                <a:spcPts val="4759"/>
              </a:lnSpc>
            </a:pPr>
            <a:r>
              <a:rPr lang="en-US" sz="3399">
                <a:solidFill>
                  <a:srgbClr val="141414"/>
                </a:solidFill>
                <a:latin typeface="Arimo"/>
              </a:rPr>
              <a:t>7. số người sống và chết ở các giai đoạn của câu 6</a:t>
            </a:r>
          </a:p>
          <a:p>
            <a:pPr>
              <a:lnSpc>
                <a:spcPts val="5599"/>
              </a:lnSpc>
            </a:pPr>
            <a:r>
              <a:rPr lang="en-US" sz="3999">
                <a:solidFill>
                  <a:srgbClr val="FF1616"/>
                </a:solidFill>
                <a:latin typeface="Arimo Bold"/>
              </a:rPr>
              <a:t>Phân tích chuyên sâu về các hãng xảy ra tai nạn nhiều nhất</a:t>
            </a:r>
          </a:p>
          <a:p>
            <a:pPr>
              <a:lnSpc>
                <a:spcPts val="4759"/>
              </a:lnSpc>
            </a:pPr>
            <a:r>
              <a:rPr lang="en-US" sz="3399">
                <a:solidFill>
                  <a:srgbClr val="141414"/>
                </a:solidFill>
                <a:latin typeface="Arimo"/>
              </a:rPr>
              <a:t>8. thống kê tổng số người sống chết và số lượng tai nạn ở 5 hãng xảy ra tai nạn nhiều nhất</a:t>
            </a:r>
          </a:p>
          <a:p>
            <a:pPr>
              <a:lnSpc>
                <a:spcPts val="4759"/>
              </a:lnSpc>
            </a:pPr>
            <a:r>
              <a:rPr lang="en-US" sz="3399">
                <a:solidFill>
                  <a:srgbClr val="141414"/>
                </a:solidFill>
                <a:latin typeface="Arimo"/>
              </a:rPr>
              <a:t>9. các giai đoạn xảy ra tai nạn ở 5 hãng của câu 8</a:t>
            </a:r>
          </a:p>
          <a:p>
            <a:pPr>
              <a:lnSpc>
                <a:spcPts val="4759"/>
              </a:lnSpc>
            </a:pPr>
            <a:r>
              <a:rPr lang="en-US" sz="3399">
                <a:solidFill>
                  <a:srgbClr val="141414"/>
                </a:solidFill>
                <a:latin typeface="Arimo"/>
              </a:rPr>
              <a:t>10. thống kê tổng số người sống chết của hãng top 1</a:t>
            </a:r>
          </a:p>
          <a:p>
            <a:pPr>
              <a:lnSpc>
                <a:spcPts val="4759"/>
              </a:lnSpc>
            </a:pPr>
            <a:r>
              <a:rPr lang="en-US" sz="3399">
                <a:solidFill>
                  <a:srgbClr val="141414"/>
                </a:solidFill>
                <a:latin typeface="Arimo"/>
              </a:rPr>
              <a:t>11. thống kê loại máy bay của hãng top 1</a:t>
            </a:r>
          </a:p>
          <a:p>
            <a:pPr>
              <a:lnSpc>
                <a:spcPts val="4759"/>
              </a:lnSpc>
            </a:pPr>
            <a:r>
              <a:rPr lang="en-US" sz="3399">
                <a:solidFill>
                  <a:srgbClr val="141414"/>
                </a:solidFill>
                <a:latin typeface="Arimo"/>
              </a:rPr>
              <a:t>12. thống kê các giai đoạn tổng số người sống chết của hãng top 1</a:t>
            </a:r>
          </a:p>
        </p:txBody>
      </p:sp>
    </p:spTree>
  </p:cSld>
  <p:clrMapOvr>
    <a:masterClrMapping/>
  </p:clrMapOvr>
</p:sld>
</file>

<file path=ppt/slides/slide87.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1393727" y="3924935"/>
            <a:ext cx="15102338" cy="2635250"/>
          </a:xfrm>
          <a:prstGeom prst="rect">
            <a:avLst/>
          </a:prstGeom>
        </p:spPr>
        <p:txBody>
          <a:bodyPr anchor="t" rtlCol="false" tIns="0" lIns="0" bIns="0" rIns="0">
            <a:spAutoFit/>
          </a:bodyPr>
          <a:lstStyle/>
          <a:p>
            <a:pPr algn="ctr">
              <a:lnSpc>
                <a:spcPts val="7000"/>
              </a:lnSpc>
            </a:pPr>
            <a:r>
              <a:rPr lang="en-US" sz="5000">
                <a:solidFill>
                  <a:srgbClr val="FFFFFF"/>
                </a:solidFill>
                <a:latin typeface="Open Sans Light Bold"/>
              </a:rPr>
              <a:t>Câu hỏi trọng tâm:</a:t>
            </a:r>
          </a:p>
          <a:p>
            <a:pPr>
              <a:lnSpc>
                <a:spcPts val="7000"/>
              </a:lnSpc>
            </a:pPr>
            <a:r>
              <a:rPr lang="en-US" sz="5000">
                <a:solidFill>
                  <a:srgbClr val="FFFFFF"/>
                </a:solidFill>
                <a:latin typeface="Open Sans Light Bold"/>
              </a:rPr>
              <a:t> Nguyên nhân dẫn đến các chuyến bay bị tai nạn và hướng khắc phục của nhà sản xuất</a:t>
            </a:r>
          </a:p>
        </p:txBody>
      </p:sp>
    </p:spTree>
  </p:cSld>
  <p:clrMapOvr>
    <a:masterClrMapping/>
  </p:clrMapOvr>
</p:sld>
</file>

<file path=ppt/slides/slide8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98208" y="933450"/>
            <a:ext cx="17889792" cy="7354570"/>
          </a:xfrm>
          <a:prstGeom prst="rect">
            <a:avLst/>
          </a:prstGeom>
        </p:spPr>
        <p:txBody>
          <a:bodyPr anchor="t" rtlCol="false" tIns="0" lIns="0" bIns="0" rIns="0">
            <a:spAutoFit/>
          </a:bodyPr>
          <a:lstStyle/>
          <a:p>
            <a:pPr>
              <a:lnSpc>
                <a:spcPts val="7279"/>
              </a:lnSpc>
            </a:pPr>
            <a:r>
              <a:rPr lang="en-US" sz="5199">
                <a:solidFill>
                  <a:srgbClr val="000000"/>
                </a:solidFill>
                <a:latin typeface="Open Sans"/>
              </a:rPr>
              <a:t>Dựa vào các biểu đồ: nhóm nhận thấy gần phần lớn thời gian xảy ra tai nạn là trong thời điểm thế chiến, các máy bay bị tai nạn nhiều nhất chính là các máy bay quận sự</a:t>
            </a:r>
          </a:p>
          <a:p>
            <a:pPr>
              <a:lnSpc>
                <a:spcPts val="7279"/>
              </a:lnSpc>
            </a:pPr>
            <a:r>
              <a:rPr lang="en-US" sz="5199">
                <a:solidFill>
                  <a:srgbClr val="000000"/>
                </a:solidFill>
                <a:latin typeface="Open Sans"/>
              </a:rPr>
              <a:t>- Khắc phục: khi qua các thời điểm chiến tranh các tai nạn đã giảm xuống, ngoài ra khi vào thời điểm hòa bình, các hãng hàng không cũng tập trung đẩy mạnh thương mại hóa nhờ vào đó độ an toàn của các máy bay cũng được tập trung nâng cấp . </a:t>
            </a:r>
          </a:p>
        </p:txBody>
      </p:sp>
    </p:spTree>
  </p:cSld>
  <p:clrMapOvr>
    <a:masterClrMapping/>
  </p:clrMapOvr>
</p:sld>
</file>

<file path=ppt/slides/slide89.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Tìm hiểu và trả lời câu hỏi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08216" y="2102571"/>
            <a:ext cx="16134607" cy="5912187"/>
          </a:xfrm>
          <a:prstGeom prst="rect">
            <a:avLst/>
          </a:prstGeom>
        </p:spPr>
      </p:pic>
      <p:sp>
        <p:nvSpPr>
          <p:cNvPr name="TextBox 3" id="3"/>
          <p:cNvSpPr txBox="true"/>
          <p:nvPr/>
        </p:nvSpPr>
        <p:spPr>
          <a:xfrm rot="0">
            <a:off x="780611" y="388244"/>
            <a:ext cx="4562357" cy="389255"/>
          </a:xfrm>
          <a:prstGeom prst="rect">
            <a:avLst/>
          </a:prstGeom>
        </p:spPr>
        <p:txBody>
          <a:bodyPr anchor="t" rtlCol="false" tIns="0" lIns="0" bIns="0" rIns="0">
            <a:spAutoFit/>
          </a:bodyPr>
          <a:lstStyle/>
          <a:p>
            <a:pPr>
              <a:lnSpc>
                <a:spcPts val="3220"/>
              </a:lnSpc>
            </a:pPr>
            <a:r>
              <a:rPr lang="en-US" sz="2300">
                <a:solidFill>
                  <a:srgbClr val="141414"/>
                </a:solidFill>
                <a:latin typeface="Montserrat Bold"/>
              </a:rPr>
              <a:t>Inboud Rule trên RDS</a:t>
            </a:r>
          </a:p>
        </p:txBody>
      </p:sp>
    </p:spTree>
  </p:cSld>
  <p:clrMapOvr>
    <a:masterClrMapping/>
  </p:clrMapOvr>
</p:sld>
</file>

<file path=ppt/slides/slide9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31364" y="388083"/>
            <a:ext cx="16825272" cy="11367943"/>
          </a:xfrm>
          <a:prstGeom prst="rect">
            <a:avLst/>
          </a:prstGeom>
        </p:spPr>
        <p:txBody>
          <a:bodyPr anchor="t" rtlCol="false" tIns="0" lIns="0" bIns="0" rIns="0">
            <a:spAutoFit/>
          </a:bodyPr>
          <a:lstStyle/>
          <a:p>
            <a:pPr algn="just">
              <a:lnSpc>
                <a:spcPts val="3945"/>
              </a:lnSpc>
            </a:pPr>
            <a:r>
              <a:rPr lang="en-US" sz="2818">
                <a:solidFill>
                  <a:srgbClr val="000000"/>
                </a:solidFill>
                <a:latin typeface="Open Sans Bold"/>
              </a:rPr>
              <a:t>1.các bạn có dự đinh tạo thêm biểu đồ sử dụng code sql ko?</a:t>
            </a:r>
          </a:p>
          <a:p>
            <a:pPr algn="just">
              <a:lnSpc>
                <a:spcPts val="3945"/>
              </a:lnSpc>
            </a:pPr>
            <a:r>
              <a:rPr lang="en-US" sz="2818">
                <a:solidFill>
                  <a:srgbClr val="000000"/>
                </a:solidFill>
                <a:latin typeface="Arimo"/>
              </a:rPr>
              <a:t>Trả lời: có</a:t>
            </a:r>
          </a:p>
          <a:p>
            <a:pPr algn="just">
              <a:lnSpc>
                <a:spcPts val="3945"/>
              </a:lnSpc>
            </a:pPr>
            <a:r>
              <a:rPr lang="en-US" sz="2818">
                <a:solidFill>
                  <a:srgbClr val="000000"/>
                </a:solidFill>
                <a:latin typeface="Arimo"/>
              </a:rPr>
              <a:t>·Giai Đoạn Hãng Filter Tai Nạn, Thống Kê Giai Đoạn Tổng Số- Sống- Chết Của Hãng Filter</a:t>
            </a:r>
          </a:p>
          <a:p>
            <a:pPr algn="just">
              <a:lnSpc>
                <a:spcPts val="3945"/>
              </a:lnSpc>
            </a:pPr>
            <a:r>
              <a:rPr lang="en-US" sz="2818">
                <a:solidFill>
                  <a:srgbClr val="000000"/>
                </a:solidFill>
                <a:latin typeface="Arimo"/>
              </a:rPr>
              <a:t>·Tổng Số Lượng-Tai Nạn- Sống- Chết Của Hãng</a:t>
            </a:r>
          </a:p>
          <a:p>
            <a:pPr algn="just">
              <a:lnSpc>
                <a:spcPts val="3945"/>
              </a:lnSpc>
            </a:pPr>
            <a:r>
              <a:rPr lang="en-US" sz="2818">
                <a:solidFill>
                  <a:srgbClr val="000000"/>
                </a:solidFill>
                <a:latin typeface="Arimo"/>
              </a:rPr>
              <a:t>·Số Lượng Theo Loại Máy Bay Của Hãng Bị Tai Nạn</a:t>
            </a:r>
          </a:p>
          <a:p>
            <a:pPr algn="just">
              <a:lnSpc>
                <a:spcPts val="3945"/>
              </a:lnSpc>
            </a:pPr>
            <a:r>
              <a:rPr lang="en-US" sz="2818">
                <a:solidFill>
                  <a:srgbClr val="000000"/>
                </a:solidFill>
                <a:latin typeface="Arimo"/>
              </a:rPr>
              <a:t>·Thống Kê Giai Đoạn Số Lượng Tổng- Sống - Chết Hành Khách Của Hãng</a:t>
            </a:r>
          </a:p>
          <a:p>
            <a:pPr algn="just">
              <a:lnSpc>
                <a:spcPts val="3945"/>
              </a:lnSpc>
            </a:pPr>
            <a:r>
              <a:rPr lang="en-US" sz="2818">
                <a:solidFill>
                  <a:srgbClr val="000000"/>
                </a:solidFill>
                <a:latin typeface="Arimo Bold"/>
              </a:rPr>
              <a:t>2.Nhóm bạn có dự định gì ở tuần tiếp theo?</a:t>
            </a:r>
          </a:p>
          <a:p>
            <a:pPr algn="just">
              <a:lnSpc>
                <a:spcPts val="3945"/>
              </a:lnSpc>
            </a:pPr>
            <a:r>
              <a:rPr lang="en-US" sz="2818">
                <a:solidFill>
                  <a:srgbClr val="000000"/>
                </a:solidFill>
                <a:latin typeface="Arimo"/>
              </a:rPr>
              <a:t>Trả lời: Nhóm mình tuần này đã thực hiện Chuyển đổi qua tài khoản mới,Upload project lên github</a:t>
            </a:r>
          </a:p>
          <a:p>
            <a:pPr algn="just">
              <a:lnSpc>
                <a:spcPts val="3945"/>
              </a:lnSpc>
            </a:pPr>
            <a:r>
              <a:rPr lang="en-US" sz="2818">
                <a:solidFill>
                  <a:srgbClr val="000000"/>
                </a:solidFill>
                <a:latin typeface="Open Sans"/>
              </a:rPr>
              <a:t>,</a:t>
            </a:r>
            <a:r>
              <a:rPr lang="en-US" sz="2818">
                <a:solidFill>
                  <a:srgbClr val="000000"/>
                </a:solidFill>
                <a:latin typeface="Arimo"/>
              </a:rPr>
              <a:t>Đưa lên S3,Code thêm python, jinja và Query, Sửa Giao Diện Dashboard, Sửa Giao Diện Project</a:t>
            </a:r>
          </a:p>
          <a:p>
            <a:pPr algn="just">
              <a:lnSpc>
                <a:spcPts val="3945"/>
              </a:lnSpc>
            </a:pPr>
            <a:r>
              <a:rPr lang="en-US" sz="2818">
                <a:solidFill>
                  <a:srgbClr val="000000"/>
                </a:solidFill>
                <a:latin typeface="Open Sans"/>
              </a:rPr>
              <a:t>,</a:t>
            </a:r>
            <a:r>
              <a:rPr lang="en-US" sz="2818">
                <a:solidFill>
                  <a:srgbClr val="000000"/>
                </a:solidFill>
                <a:latin typeface="Arimo"/>
              </a:rPr>
              <a:t>Trả lời các câu hỏi nghiên cứu của nhóm</a:t>
            </a:r>
          </a:p>
          <a:p>
            <a:pPr algn="just">
              <a:lnSpc>
                <a:spcPts val="3945"/>
              </a:lnSpc>
            </a:pPr>
            <a:r>
              <a:rPr lang="en-US" sz="2818">
                <a:solidFill>
                  <a:srgbClr val="000000"/>
                </a:solidFill>
                <a:latin typeface="Arimo Bold"/>
              </a:rPr>
              <a:t>3.Tiến độ xây dựng dashboard của nhóm sắp hoàn thành chưa ?</a:t>
            </a:r>
          </a:p>
          <a:p>
            <a:pPr algn="just">
              <a:lnSpc>
                <a:spcPts val="3945"/>
              </a:lnSpc>
            </a:pPr>
            <a:r>
              <a:rPr lang="en-US" sz="2818">
                <a:solidFill>
                  <a:srgbClr val="000000"/>
                </a:solidFill>
                <a:latin typeface="Arimo"/>
              </a:rPr>
              <a:t>Trả lời: đã hoàn thành</a:t>
            </a:r>
          </a:p>
          <a:p>
            <a:pPr algn="just">
              <a:lnSpc>
                <a:spcPts val="3945"/>
              </a:lnSpc>
            </a:pPr>
            <a:r>
              <a:rPr lang="en-US" sz="2818">
                <a:solidFill>
                  <a:srgbClr val="000000"/>
                </a:solidFill>
                <a:latin typeface="Arimo Bold"/>
              </a:rPr>
              <a:t>4.Trong dashboard của nhóm có biểu đồ Typecrash, nó có ý nghĩa gì ?</a:t>
            </a:r>
          </a:p>
          <a:p>
            <a:pPr algn="just">
              <a:lnSpc>
                <a:spcPts val="3945"/>
              </a:lnSpc>
            </a:pPr>
            <a:r>
              <a:rPr lang="en-US" sz="2818">
                <a:solidFill>
                  <a:srgbClr val="000000"/>
                </a:solidFill>
                <a:latin typeface="Arimo"/>
              </a:rPr>
              <a:t>Trả lời: Loại máy bay bị tai nạn</a:t>
            </a:r>
          </a:p>
          <a:p>
            <a:pPr algn="just">
              <a:lnSpc>
                <a:spcPts val="3945"/>
              </a:lnSpc>
            </a:pPr>
            <a:r>
              <a:rPr lang="en-US" sz="2818">
                <a:solidFill>
                  <a:srgbClr val="000000"/>
                </a:solidFill>
                <a:latin typeface="Arimo Bold"/>
              </a:rPr>
              <a:t>5.    Bạn có thể tính được tỷ lệ sống sót của hàng khách khi xảy ra sự cố được không?</a:t>
            </a:r>
          </a:p>
          <a:p>
            <a:pPr algn="just">
              <a:lnSpc>
                <a:spcPts val="3945"/>
              </a:lnSpc>
            </a:pPr>
            <a:r>
              <a:rPr lang="en-US" sz="2818">
                <a:solidFill>
                  <a:srgbClr val="000000"/>
                </a:solidFill>
                <a:latin typeface="Arimo"/>
              </a:rPr>
              <a:t>Trả lời: tỷ lệ sống sốt = Sl sống sótx100/ tổng số sống sót</a:t>
            </a:r>
          </a:p>
          <a:p>
            <a:pPr algn="just">
              <a:lnSpc>
                <a:spcPts val="3945"/>
              </a:lnSpc>
            </a:pPr>
            <a:r>
              <a:rPr lang="en-US" sz="2818">
                <a:solidFill>
                  <a:srgbClr val="000000"/>
                </a:solidFill>
                <a:latin typeface="Arimo Bold"/>
              </a:rPr>
              <a:t>6.    Nhóm cho mình hỏi nếu tỷ lệ tai nạn máy bay nhiều nhất dùng biểu đồ ranking thì mình muốn tìm tỷ lệ tai nạn máy bay ít nhất mình sẽ dùng loại biểu đồ nào là hợp lí ?</a:t>
            </a:r>
          </a:p>
          <a:p>
            <a:pPr algn="just">
              <a:lnSpc>
                <a:spcPts val="3945"/>
              </a:lnSpc>
            </a:pPr>
            <a:r>
              <a:rPr lang="en-US" sz="2818">
                <a:solidFill>
                  <a:srgbClr val="000000"/>
                </a:solidFill>
                <a:latin typeface="Arimo"/>
              </a:rPr>
              <a:t>Trả lời: Nhóm mình sẽ sử dụng Pie Chart để tổng quát hơn, tuy nhiên có thể sử dụng theo filter để tìm tỷ lệ tai nạn máy bay ít nhất</a:t>
            </a:r>
          </a:p>
          <a:p>
            <a:pPr algn="just">
              <a:lnSpc>
                <a:spcPts val="3945"/>
              </a:lnSpc>
            </a:pPr>
          </a:p>
          <a:p>
            <a:pPr algn="just">
              <a:lnSpc>
                <a:spcPts val="3945"/>
              </a:lnSpc>
            </a:pPr>
          </a:p>
          <a:p>
            <a:pPr algn="just">
              <a:lnSpc>
                <a:spcPts val="3945"/>
              </a:lnSpc>
            </a:pPr>
          </a:p>
        </p:txBody>
      </p:sp>
    </p:spTree>
  </p:cSld>
  <p:clrMapOvr>
    <a:masterClrMapping/>
  </p:clrMapOvr>
</p:sld>
</file>

<file path=ppt/slides/slide91.xml><?xml version="1.0" encoding="utf-8"?>
<p:sld xmlns:p="http://schemas.openxmlformats.org/presentationml/2006/main" xmlns:a="http://schemas.openxmlformats.org/drawingml/2006/main">
  <p:cSld>
    <p:bg>
      <p:bgPr>
        <a:solidFill>
          <a:srgbClr val="F7B2BD"/>
        </a:solidFill>
      </p:bgPr>
    </p:bg>
    <p:spTree>
      <p:nvGrpSpPr>
        <p:cNvPr id="1" name=""/>
        <p:cNvGrpSpPr/>
        <p:nvPr/>
      </p:nvGrpSpPr>
      <p:grpSpPr>
        <a:xfrm>
          <a:off x="0" y="0"/>
          <a:ext cx="0" cy="0"/>
          <a:chOff x="0" y="0"/>
          <a:chExt cx="0" cy="0"/>
        </a:xfrm>
      </p:grpSpPr>
      <p:sp>
        <p:nvSpPr>
          <p:cNvPr name="TextBox 2" id="2"/>
          <p:cNvSpPr txBox="true"/>
          <p:nvPr/>
        </p:nvSpPr>
        <p:spPr>
          <a:xfrm rot="0">
            <a:off x="3169758" y="4075328"/>
            <a:ext cx="11948484" cy="1335405"/>
          </a:xfrm>
          <a:prstGeom prst="rect">
            <a:avLst/>
          </a:prstGeom>
        </p:spPr>
        <p:txBody>
          <a:bodyPr anchor="t" rtlCol="false" tIns="0" lIns="0" bIns="0" rIns="0">
            <a:spAutoFit/>
          </a:bodyPr>
          <a:lstStyle/>
          <a:p>
            <a:pPr algn="ctr">
              <a:lnSpc>
                <a:spcPts val="10919"/>
              </a:lnSpc>
              <a:spcBef>
                <a:spcPct val="0"/>
              </a:spcBef>
            </a:pPr>
            <a:r>
              <a:rPr lang="en-US" sz="7799">
                <a:solidFill>
                  <a:srgbClr val="FFFFFF"/>
                </a:solidFill>
                <a:latin typeface="ไอติม"/>
              </a:rPr>
              <a:t>Đánh Giá Các Nhóm</a:t>
            </a:r>
          </a:p>
        </p:txBody>
      </p:sp>
    </p:spTree>
  </p:cSld>
  <p:clrMapOvr>
    <a:masterClrMapping/>
  </p:clrMapOvr>
</p:sld>
</file>

<file path=ppt/slides/slide9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502622"/>
            <a:ext cx="18288000" cy="4213225"/>
          </a:xfrm>
          <a:prstGeom prst="rect">
            <a:avLst/>
          </a:prstGeom>
        </p:spPr>
        <p:txBody>
          <a:bodyPr anchor="t" rtlCol="false" tIns="0" lIns="0" bIns="0" rIns="0">
            <a:spAutoFit/>
          </a:bodyPr>
          <a:lstStyle/>
          <a:p>
            <a:pPr algn="ctr">
              <a:lnSpc>
                <a:spcPts val="5599"/>
              </a:lnSpc>
            </a:pPr>
            <a:r>
              <a:rPr lang="en-US" sz="3999">
                <a:solidFill>
                  <a:srgbClr val="000000"/>
                </a:solidFill>
                <a:latin typeface="ไอติม"/>
              </a:rPr>
              <a:t>- Nhóm 3: nhóm có dashboard rõ ràng, màu sắc bố cục tốt, Tuy nhiên code python còn chưa được nhiều, chưa đáp ứng đủ các câu hỏi nhóm đặt ra và các biểu đồ của nhóm cũng chưa làm rõ được câu hỏi nhóm đặt ra à 8đ </a:t>
            </a:r>
          </a:p>
          <a:p>
            <a:pPr algn="ctr">
              <a:lnSpc>
                <a:spcPts val="5599"/>
              </a:lnSpc>
            </a:pPr>
            <a:r>
              <a:rPr lang="en-US" sz="3999">
                <a:solidFill>
                  <a:srgbClr val="000000"/>
                </a:solidFill>
                <a:latin typeface="Arimo"/>
              </a:rPr>
              <a:t>- Nhóm 4: nhóm có nội dung thuyết trình tốt, dashboard bố cục rõ ràng, code sql và python còn khá ít chưa đáp ứng được các câu hỏi à 8đ</a:t>
            </a:r>
          </a:p>
          <a:p>
            <a:pPr algn="ctr">
              <a:lnSpc>
                <a:spcPts val="5599"/>
              </a:lnSpc>
              <a:spcBef>
                <a:spcPct val="0"/>
              </a:spcBef>
            </a:pPr>
          </a:p>
        </p:txBody>
      </p:sp>
    </p:spTree>
  </p:cSld>
  <p:clrMapOvr>
    <a:masterClrMapping/>
  </p:clrMapOvr>
</p:sld>
</file>

<file path=ppt/slides/slide9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199485"/>
            <a:ext cx="18288000" cy="421322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 Nhóm 5 nhóm thuyết trình sinh động, bố cục dashboard rõ ràng tuy nhiên code python còn khá ít để đáp ứng được câu hỏi của nhóm, đồ thị tìm về xu hướng vẫn chưa thể hiện rõ xu hướng.--&gt; 8đ</a:t>
            </a:r>
          </a:p>
          <a:p>
            <a:pPr algn="ctr">
              <a:lnSpc>
                <a:spcPts val="5599"/>
              </a:lnSpc>
              <a:spcBef>
                <a:spcPct val="0"/>
              </a:spcBef>
            </a:pPr>
            <a:r>
              <a:rPr lang="en-US" sz="3999">
                <a:solidFill>
                  <a:srgbClr val="000000"/>
                </a:solidFill>
                <a:latin typeface="ไอติม"/>
              </a:rPr>
              <a:t>- Nhóm 6: biểu đồ có nhiều sheet, làm rõ được vấn đề, bố cục tốt, đáp ứng được các thắc mắc của các bạn, tuy nhiên query của nhóm còn hơi ít, filter box ở cuối khó dùng.  8đ</a:t>
            </a:r>
          </a:p>
        </p:txBody>
      </p:sp>
    </p:spTree>
  </p:cSld>
  <p:clrMapOvr>
    <a:masterClrMapping/>
  </p:clrMapOvr>
</p:sld>
</file>

<file path=ppt/slides/slide9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346450"/>
            <a:ext cx="18288000" cy="35083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 - Nhóm 7: dashboard nội dung rõ ràng, các biểu đồ có tính liên kết mạnh mẽ, nhóm thuyết trình tốt, phần query của nhóm ổn, tuy nhiên code python jinja của nhóm chưa áp dụng nhiều   8.5đ </a:t>
            </a:r>
          </a:p>
          <a:p>
            <a:pPr algn="ctr">
              <a:lnSpc>
                <a:spcPts val="5599"/>
              </a:lnSpc>
              <a:spcBef>
                <a:spcPct val="0"/>
              </a:spcBef>
            </a:pPr>
            <a:r>
              <a:rPr lang="en-US" sz="3999">
                <a:solidFill>
                  <a:srgbClr val="000000"/>
                </a:solidFill>
                <a:latin typeface="ไอติม"/>
              </a:rPr>
              <a:t>- Nhóm 8: nhiều biểu đồ, trực quan hóa hóa tốt, thuyết trình theo câu hỏi, query và code jinja phong phú đầy đủ   9.5đ</a:t>
            </a:r>
          </a:p>
        </p:txBody>
      </p:sp>
    </p:spTree>
  </p:cSld>
  <p:clrMapOvr>
    <a:masterClrMapping/>
  </p:clrMapOvr>
</p:sld>
</file>

<file path=ppt/slides/slide9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2512" y="2668542"/>
            <a:ext cx="17922976" cy="35083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 - Nhóm 11: biểu đồ đa dạng, thuyết trình rõ ràng tuy nhiên nhóm vẫn Chưa có filter, chưa có code python -&gt; 8đ</a:t>
            </a:r>
          </a:p>
          <a:p>
            <a:pPr algn="ctr">
              <a:lnSpc>
                <a:spcPts val="5599"/>
              </a:lnSpc>
              <a:spcBef>
                <a:spcPct val="0"/>
              </a:spcBef>
            </a:pPr>
            <a:r>
              <a:rPr lang="en-US" sz="3999">
                <a:solidFill>
                  <a:srgbClr val="000000"/>
                </a:solidFill>
                <a:latin typeface="ไอติม"/>
              </a:rPr>
              <a:t> - Nhóm 12: nhóm có nội dung và các câu hỏi đặt ra phong phú, thuyết trình truyền đạt được nội dung tuy nhiên nhóm mình nhận thấy hai chart TOP 10 games popular in 2015, TOP POPULAR GAMES chưa thể hiện rõ vấn đề của câu hỏi. 8.5đ</a:t>
            </a:r>
          </a:p>
        </p:txBody>
      </p:sp>
    </p:spTree>
  </p:cSld>
  <p:clrMapOvr>
    <a:masterClrMapping/>
  </p:clrMapOvr>
</p:sld>
</file>

<file path=ppt/slides/slide9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564509"/>
            <a:ext cx="18288000" cy="35083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 Nhóm 13: nhóm có nội dung đầy đủ, thuyết trình truyền đạt được nội dung, code python và jinja phong phú thể hiện được nội dung nhóm tìm hiểu  9đ</a:t>
            </a:r>
          </a:p>
          <a:p>
            <a:pPr algn="ctr">
              <a:lnSpc>
                <a:spcPts val="5599"/>
              </a:lnSpc>
              <a:spcBef>
                <a:spcPct val="0"/>
              </a:spcBef>
            </a:pPr>
            <a:r>
              <a:rPr lang="en-US" sz="3999">
                <a:solidFill>
                  <a:srgbClr val="000000"/>
                </a:solidFill>
                <a:latin typeface="ไอติม"/>
              </a:rPr>
              <a:t>- Nhóm 14: nhóm có dashboard rõ ràng, màu sắc bố cục tốt, có tính liên kết giữa các biểu đồ. Tuy nhiên code python còn chưa được nhiều, chưa đáp ứng đủ các câu hỏi nhóm đặt ra    9đ</a:t>
            </a:r>
          </a:p>
        </p:txBody>
      </p:sp>
    </p:spTree>
  </p:cSld>
  <p:clrMapOvr>
    <a:masterClrMapping/>
  </p:clrMapOvr>
</p:sld>
</file>

<file path=ppt/slides/slide9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801278"/>
            <a:ext cx="18288000" cy="280352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 Nhóm 17: nội dung dashboard rõ ràng, các biểu đồ có tính liên kết với nhau, nội dung truyền đạt tốt, code sql và python còn khá ít    8đ</a:t>
            </a:r>
          </a:p>
          <a:p>
            <a:pPr algn="ctr">
              <a:lnSpc>
                <a:spcPts val="5599"/>
              </a:lnSpc>
              <a:spcBef>
                <a:spcPct val="0"/>
              </a:spcBef>
            </a:pPr>
            <a:r>
              <a:rPr lang="en-US" sz="3999">
                <a:solidFill>
                  <a:srgbClr val="000000"/>
                </a:solidFill>
                <a:latin typeface="ไอติม"/>
              </a:rPr>
              <a:t>Nhóm 19: thuyết trình tốt, các biểu đồ có tính liên kết nhau, tuy nhiên code python và sql chưa đầy đủ8đ</a:t>
            </a:r>
          </a:p>
        </p:txBody>
      </p:sp>
    </p:spTree>
  </p:cSld>
  <p:clrMapOvr>
    <a:masterClrMapping/>
  </p:clrMapOvr>
</p:sld>
</file>

<file path=ppt/slides/slide9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170782"/>
            <a:ext cx="18288000" cy="421322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Nhóm 20: biểu đồ trực quan hóa đầy đủ, nội dung thuyết trình truyền tải được nội dung, bố cục rõ ràng, các biểu đồ có tính liên kết, query các bạn còn chưa đáp ứng được câu hỏi, code python còn khá ít. 8đ</a:t>
            </a:r>
          </a:p>
          <a:p>
            <a:pPr algn="ctr">
              <a:lnSpc>
                <a:spcPts val="5599"/>
              </a:lnSpc>
              <a:spcBef>
                <a:spcPct val="0"/>
              </a:spcBef>
            </a:pPr>
            <a:r>
              <a:rPr lang="en-US" sz="3999">
                <a:solidFill>
                  <a:srgbClr val="000000"/>
                </a:solidFill>
                <a:latin typeface="ไอติม"/>
              </a:rPr>
              <a:t>Nhóm 21:  nhóm có nội dung thuyết trình tốt, dashboard bố cục rõ ràng, code sql và python phong phú tuy nhiên Với biểu đồ thể hiện thuộc tính quốc gia thì nhóm nên phân màu rõ ràng, chú thích  9.5đ</a:t>
            </a:r>
          </a:p>
        </p:txBody>
      </p:sp>
    </p:spTree>
  </p:cSld>
  <p:clrMapOvr>
    <a:masterClrMapping/>
  </p:clrMapOvr>
</p:sld>
</file>

<file path=ppt/slides/slide9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1573471"/>
            <a:ext cx="18288000" cy="632777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ไอติม"/>
              </a:rPr>
              <a:t>Nhóm 22: nhóm có nội dung và các câu hỏi đặt ra phong phú, thuyết trình truyền đạt được nội dung, code python và jinja phong phú sinh động thể hiện được nội dung nhóm tìm hiểu , tuy nhiên nhóm vẫn còn chưa thể hiện rõ mối quan hệ xuất nhập khẩu giữa các nước  9đ</a:t>
            </a:r>
          </a:p>
          <a:p>
            <a:pPr algn="ctr">
              <a:lnSpc>
                <a:spcPts val="5599"/>
              </a:lnSpc>
              <a:spcBef>
                <a:spcPct val="0"/>
              </a:spcBef>
            </a:pPr>
            <a:r>
              <a:rPr lang="en-US" sz="3999">
                <a:solidFill>
                  <a:srgbClr val="000000"/>
                </a:solidFill>
                <a:latin typeface="ไอติม"/>
              </a:rPr>
              <a:t> Nhóm 23: biểu đồ có nhiều sheet, làm rõ được vấn đề, bố cục tốt, đáp ứng được các thắc mắc của các bạn, tuy nhiên biểu đồ "Items bought by city" nhóm nên in ra top 5 để đáp ứng và trực quan hóa hơn đối với đề tài của nhóm bạn  9đ</a:t>
            </a:r>
          </a:p>
          <a:p>
            <a:pPr algn="ctr">
              <a:lnSpc>
                <a:spcPts val="5599"/>
              </a:lnSpc>
              <a:spcBef>
                <a:spcPct val="0"/>
              </a:spcBef>
            </a:pPr>
            <a:r>
              <a:rPr lang="en-US" sz="3999">
                <a:solidFill>
                  <a:srgbClr val="000000"/>
                </a:solidFill>
                <a:latin typeface="ไอติม"/>
              </a:rPr>
              <a:t>Nhóm 24:  nhóm có nội dung thuyết trình tốt, dashboard bố cục rõ ràng, code sql và python còn ít và đơn giản  8đ</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DAE92qsMs9c</dc:identifier>
  <dcterms:modified xsi:type="dcterms:W3CDTF">2011-08-01T06:04:30Z</dcterms:modified>
  <cp:revision>1</cp:revision>
  <dc:title>Báo cáo tiến độ</dc:title>
</cp:coreProperties>
</file>